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8"/>
  </p:notesMasterIdLst>
  <p:handoutMasterIdLst>
    <p:handoutMasterId r:id="rId29"/>
  </p:handoutMasterIdLst>
  <p:sldIdLst>
    <p:sldId id="256" r:id="rId2"/>
    <p:sldId id="257" r:id="rId3"/>
    <p:sldId id="282" r:id="rId4"/>
    <p:sldId id="267" r:id="rId5"/>
    <p:sldId id="258" r:id="rId6"/>
    <p:sldId id="260" r:id="rId7"/>
    <p:sldId id="259" r:id="rId8"/>
    <p:sldId id="261" r:id="rId9"/>
    <p:sldId id="264" r:id="rId10"/>
    <p:sldId id="263" r:id="rId11"/>
    <p:sldId id="273" r:id="rId12"/>
    <p:sldId id="265" r:id="rId13"/>
    <p:sldId id="269" r:id="rId14"/>
    <p:sldId id="270" r:id="rId15"/>
    <p:sldId id="266" r:id="rId16"/>
    <p:sldId id="268" r:id="rId17"/>
    <p:sldId id="271" r:id="rId18"/>
    <p:sldId id="286" r:id="rId19"/>
    <p:sldId id="276" r:id="rId20"/>
    <p:sldId id="287" r:id="rId21"/>
    <p:sldId id="284" r:id="rId22"/>
    <p:sldId id="285" r:id="rId23"/>
    <p:sldId id="283" r:id="rId24"/>
    <p:sldId id="278" r:id="rId25"/>
    <p:sldId id="262" r:id="rId26"/>
    <p:sldId id="281" r:id="rId2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129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Uses of Browser (%)</c:v>
                </c:pt>
              </c:strCache>
            </c:strRef>
          </c:tx>
          <c:dLbls>
            <c:spPr>
              <a:noFill/>
              <a:ln>
                <a:noFill/>
              </a:ln>
              <a:effectLst/>
            </c:spPr>
            <c:showLegendKey val="0"/>
            <c:showVal val="0"/>
            <c:showCatName val="0"/>
            <c:showSerName val="0"/>
            <c:showPercent val="1"/>
            <c:showBubbleSize val="0"/>
            <c:showLeaderLines val="0"/>
            <c:extLst>
              <c:ext xmlns:c15="http://schemas.microsoft.com/office/drawing/2012/chart" uri="{CE6537A1-D6FC-4f65-9D91-7224C49458BB}"/>
            </c:extLst>
          </c:dLbls>
          <c:cat>
            <c:strRef>
              <c:f>Sheet1!$A$2:$A$7</c:f>
              <c:strCache>
                <c:ptCount val="6"/>
                <c:pt idx="0">
                  <c:v>Chrome</c:v>
                </c:pt>
                <c:pt idx="1">
                  <c:v>Firefox</c:v>
                </c:pt>
                <c:pt idx="2">
                  <c:v>Internet Explorer</c:v>
                </c:pt>
                <c:pt idx="3">
                  <c:v>Apple Safari</c:v>
                </c:pt>
                <c:pt idx="4">
                  <c:v>Opera</c:v>
                </c:pt>
                <c:pt idx="5">
                  <c:v>Others</c:v>
                </c:pt>
              </c:strCache>
            </c:strRef>
          </c:cat>
          <c:val>
            <c:numRef>
              <c:f>Sheet1!$B$2:$B$7</c:f>
              <c:numCache>
                <c:formatCode>General</c:formatCode>
                <c:ptCount val="6"/>
                <c:pt idx="0">
                  <c:v>64.900000000000006</c:v>
                </c:pt>
                <c:pt idx="1">
                  <c:v>21.5</c:v>
                </c:pt>
                <c:pt idx="2">
                  <c:v>7.1</c:v>
                </c:pt>
                <c:pt idx="3">
                  <c:v>3.8</c:v>
                </c:pt>
                <c:pt idx="4">
                  <c:v>1.6</c:v>
                </c:pt>
                <c:pt idx="5">
                  <c:v>1.1000000000000001</c:v>
                </c:pt>
              </c:numCache>
            </c:numRef>
          </c:val>
        </c:ser>
        <c:dLbls>
          <c:showLegendKey val="0"/>
          <c:showVal val="0"/>
          <c:showCatName val="0"/>
          <c:showSerName val="0"/>
          <c:showPercent val="1"/>
          <c:showBubbleSize val="0"/>
          <c:showLeaderLines val="0"/>
        </c:dLbls>
      </c:pie3DChart>
    </c:plotArea>
    <c:legend>
      <c:legendPos val="t"/>
      <c:overlay val="0"/>
      <c:txPr>
        <a:bodyPr/>
        <a:lstStyle/>
        <a:p>
          <a:pPr>
            <a:defRPr sz="105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Uses of Extensions (%)</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Chrome</c:v>
                </c:pt>
                <c:pt idx="1">
                  <c:v>Firefox</c:v>
                </c:pt>
              </c:strCache>
            </c:strRef>
          </c:cat>
          <c:val>
            <c:numRef>
              <c:f>Sheet1!$B$2:$B$3</c:f>
              <c:numCache>
                <c:formatCode>General</c:formatCode>
                <c:ptCount val="2"/>
                <c:pt idx="0">
                  <c:v>12.73</c:v>
                </c:pt>
                <c:pt idx="1">
                  <c:v>8.17</c:v>
                </c:pt>
              </c:numCache>
            </c:numRef>
          </c:val>
        </c:ser>
        <c:dLbls>
          <c:showLegendKey val="0"/>
          <c:showVal val="1"/>
          <c:showCatName val="0"/>
          <c:showSerName val="0"/>
          <c:showPercent val="0"/>
          <c:showBubbleSize val="0"/>
        </c:dLbls>
        <c:gapWidth val="95"/>
        <c:gapDepth val="95"/>
        <c:shape val="cylinder"/>
        <c:axId val="1599470544"/>
        <c:axId val="1599472720"/>
        <c:axId val="0"/>
      </c:bar3DChart>
      <c:catAx>
        <c:axId val="1599470544"/>
        <c:scaling>
          <c:orientation val="minMax"/>
        </c:scaling>
        <c:delete val="0"/>
        <c:axPos val="b"/>
        <c:numFmt formatCode="General" sourceLinked="0"/>
        <c:majorTickMark val="none"/>
        <c:minorTickMark val="none"/>
        <c:tickLblPos val="nextTo"/>
        <c:crossAx val="1599472720"/>
        <c:crosses val="autoZero"/>
        <c:auto val="1"/>
        <c:lblAlgn val="ctr"/>
        <c:lblOffset val="100"/>
        <c:noMultiLvlLbl val="0"/>
      </c:catAx>
      <c:valAx>
        <c:axId val="1599472720"/>
        <c:scaling>
          <c:orientation val="minMax"/>
        </c:scaling>
        <c:delete val="1"/>
        <c:axPos val="l"/>
        <c:numFmt formatCode="General" sourceLinked="1"/>
        <c:majorTickMark val="out"/>
        <c:minorTickMark val="none"/>
        <c:tickLblPos val="nextTo"/>
        <c:crossAx val="159947054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9" tIns="48326" rIns="96649" bIns="48326" rtlCol="0"/>
          <a:lstStyle>
            <a:lvl1pPr algn="l">
              <a:defRPr sz="1400"/>
            </a:lvl1pPr>
          </a:lstStyle>
          <a:p>
            <a:r>
              <a:rPr lang="en-US" smtClean="0"/>
              <a:t>A Productive Browser Extension</a:t>
            </a:r>
            <a:endParaRPr lang="en-US"/>
          </a:p>
        </p:txBody>
      </p:sp>
      <p:sp>
        <p:nvSpPr>
          <p:cNvPr id="3" name="Date Placeholder 2"/>
          <p:cNvSpPr>
            <a:spLocks noGrp="1"/>
          </p:cNvSpPr>
          <p:nvPr>
            <p:ph type="dt" sz="quarter" idx="1"/>
          </p:nvPr>
        </p:nvSpPr>
        <p:spPr>
          <a:xfrm>
            <a:off x="4143588" y="1"/>
            <a:ext cx="3169920" cy="481727"/>
          </a:xfrm>
          <a:prstGeom prst="rect">
            <a:avLst/>
          </a:prstGeom>
        </p:spPr>
        <p:txBody>
          <a:bodyPr vert="horz" lIns="96649" tIns="48326" rIns="96649" bIns="48326" rtlCol="0"/>
          <a:lstStyle>
            <a:lvl1pPr algn="r">
              <a:defRPr sz="1400"/>
            </a:lvl1pPr>
          </a:lstStyle>
          <a:p>
            <a:r>
              <a:rPr lang="en-US" smtClean="0"/>
              <a:t>8/4/2019</a:t>
            </a:r>
            <a:endParaRPr lang="en-US"/>
          </a:p>
        </p:txBody>
      </p:sp>
      <p:sp>
        <p:nvSpPr>
          <p:cNvPr id="4" name="Footer Placeholder 3"/>
          <p:cNvSpPr>
            <a:spLocks noGrp="1"/>
          </p:cNvSpPr>
          <p:nvPr>
            <p:ph type="ftr" sz="quarter" idx="2"/>
          </p:nvPr>
        </p:nvSpPr>
        <p:spPr>
          <a:xfrm>
            <a:off x="0" y="9119475"/>
            <a:ext cx="3169920" cy="481726"/>
          </a:xfrm>
          <a:prstGeom prst="rect">
            <a:avLst/>
          </a:prstGeom>
        </p:spPr>
        <p:txBody>
          <a:bodyPr vert="horz" lIns="96649" tIns="48326" rIns="96649" bIns="48326" rtlCol="0" anchor="b"/>
          <a:lstStyle>
            <a:lvl1pPr algn="l">
              <a:defRPr sz="1400"/>
            </a:lvl1pPr>
          </a:lstStyle>
          <a:p>
            <a:endParaRPr lang="en-US"/>
          </a:p>
        </p:txBody>
      </p:sp>
      <p:sp>
        <p:nvSpPr>
          <p:cNvPr id="5" name="Slide Number Placeholder 4"/>
          <p:cNvSpPr>
            <a:spLocks noGrp="1"/>
          </p:cNvSpPr>
          <p:nvPr>
            <p:ph type="sldNum" sz="quarter" idx="3"/>
          </p:nvPr>
        </p:nvSpPr>
        <p:spPr>
          <a:xfrm>
            <a:off x="4143588" y="9119475"/>
            <a:ext cx="3169920" cy="481726"/>
          </a:xfrm>
          <a:prstGeom prst="rect">
            <a:avLst/>
          </a:prstGeom>
        </p:spPr>
        <p:txBody>
          <a:bodyPr vert="horz" lIns="96649" tIns="48326" rIns="96649" bIns="48326" rtlCol="0" anchor="b"/>
          <a:lstStyle>
            <a:lvl1pPr algn="r">
              <a:defRPr sz="1400"/>
            </a:lvl1pPr>
          </a:lstStyle>
          <a:p>
            <a:fld id="{B7445403-D86C-4868-9127-D996F87A2C6F}" type="slidenum">
              <a:rPr lang="en-US" smtClean="0"/>
              <a:t>‹#›</a:t>
            </a:fld>
            <a:endParaRPr lang="en-US"/>
          </a:p>
        </p:txBody>
      </p:sp>
    </p:spTree>
    <p:extLst>
      <p:ext uri="{BB962C8B-B14F-4D97-AF65-F5344CB8AC3E}">
        <p14:creationId xmlns:p14="http://schemas.microsoft.com/office/powerpoint/2010/main" val="1256567134"/>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9" tIns="48326" rIns="96649" bIns="48326" rtlCol="0"/>
          <a:lstStyle>
            <a:lvl1pPr algn="l">
              <a:defRPr sz="1400"/>
            </a:lvl1pPr>
          </a:lstStyle>
          <a:p>
            <a:r>
              <a:rPr lang="en-US" smtClean="0"/>
              <a:t>A Productive Browser Extension</a:t>
            </a:r>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6649" tIns="48326" rIns="96649" bIns="48326" rtlCol="0"/>
          <a:lstStyle>
            <a:lvl1pPr algn="r">
              <a:defRPr sz="1400"/>
            </a:lvl1pPr>
          </a:lstStyle>
          <a:p>
            <a:r>
              <a:rPr lang="en-US" smtClean="0"/>
              <a:t>8/4/2019</a:t>
            </a:r>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49" tIns="48326" rIns="96649" bIns="48326"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49" tIns="48326" rIns="96649" bIns="4832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49" tIns="48326" rIns="96649" bIns="48326" rtlCol="0" anchor="b"/>
          <a:lstStyle>
            <a:lvl1pPr algn="l">
              <a:defRPr sz="1400"/>
            </a:lvl1pPr>
          </a:lstStyle>
          <a:p>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6649" tIns="48326" rIns="96649" bIns="48326" rtlCol="0" anchor="b"/>
          <a:lstStyle>
            <a:lvl1pPr algn="r">
              <a:defRPr sz="1400"/>
            </a:lvl1pPr>
          </a:lstStyle>
          <a:p>
            <a:fld id="{2BCB163C-75CA-4FD9-A15C-45ADDCF4A18C}" type="slidenum">
              <a:rPr lang="en-US" smtClean="0"/>
              <a:t>‹#›</a:t>
            </a:fld>
            <a:endParaRPr lang="en-US"/>
          </a:p>
        </p:txBody>
      </p:sp>
    </p:spTree>
    <p:extLst>
      <p:ext uri="{BB962C8B-B14F-4D97-AF65-F5344CB8AC3E}">
        <p14:creationId xmlns:p14="http://schemas.microsoft.com/office/powerpoint/2010/main" val="1286377620"/>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CB163C-75CA-4FD9-A15C-45ADDCF4A18C}" type="slidenum">
              <a:rPr lang="en-US" smtClean="0"/>
              <a:t>1</a:t>
            </a:fld>
            <a:endParaRPr lang="en-US"/>
          </a:p>
        </p:txBody>
      </p:sp>
      <p:sp>
        <p:nvSpPr>
          <p:cNvPr id="5" name="Date Placeholder 4"/>
          <p:cNvSpPr>
            <a:spLocks noGrp="1"/>
          </p:cNvSpPr>
          <p:nvPr>
            <p:ph type="dt" idx="11"/>
          </p:nvPr>
        </p:nvSpPr>
        <p:spPr/>
        <p:txBody>
          <a:bodyPr/>
          <a:lstStyle/>
          <a:p>
            <a:r>
              <a:rPr lang="en-US" smtClean="0"/>
              <a:t>8/4/2019</a:t>
            </a:r>
            <a:endParaRPr lang="en-US"/>
          </a:p>
        </p:txBody>
      </p:sp>
      <p:sp>
        <p:nvSpPr>
          <p:cNvPr id="6" name="Header Placeholder 5"/>
          <p:cNvSpPr>
            <a:spLocks noGrp="1"/>
          </p:cNvSpPr>
          <p:nvPr>
            <p:ph type="hdr" sz="quarter" idx="12"/>
          </p:nvPr>
        </p:nvSpPr>
        <p:spPr/>
        <p:txBody>
          <a:bodyPr/>
          <a:lstStyle/>
          <a:p>
            <a:r>
              <a:rPr lang="en-US" smtClean="0"/>
              <a:t>A Productive Browser Extension</a:t>
            </a:r>
            <a:endParaRPr lang="en-US"/>
          </a:p>
        </p:txBody>
      </p:sp>
    </p:spTree>
    <p:extLst>
      <p:ext uri="{BB962C8B-B14F-4D97-AF65-F5344CB8AC3E}">
        <p14:creationId xmlns:p14="http://schemas.microsoft.com/office/powerpoint/2010/main" val="224336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CB163C-75CA-4FD9-A15C-45ADDCF4A18C}" type="slidenum">
              <a:rPr lang="en-US" smtClean="0"/>
              <a:t>15</a:t>
            </a:fld>
            <a:endParaRPr lang="en-US"/>
          </a:p>
        </p:txBody>
      </p:sp>
      <p:sp>
        <p:nvSpPr>
          <p:cNvPr id="5" name="Date Placeholder 4"/>
          <p:cNvSpPr>
            <a:spLocks noGrp="1"/>
          </p:cNvSpPr>
          <p:nvPr>
            <p:ph type="dt" idx="11"/>
          </p:nvPr>
        </p:nvSpPr>
        <p:spPr/>
        <p:txBody>
          <a:bodyPr/>
          <a:lstStyle/>
          <a:p>
            <a:r>
              <a:rPr lang="en-US" smtClean="0"/>
              <a:t>8/4/2019</a:t>
            </a:r>
            <a:endParaRPr lang="en-US"/>
          </a:p>
        </p:txBody>
      </p:sp>
      <p:sp>
        <p:nvSpPr>
          <p:cNvPr id="6" name="Header Placeholder 5"/>
          <p:cNvSpPr>
            <a:spLocks noGrp="1"/>
          </p:cNvSpPr>
          <p:nvPr>
            <p:ph type="hdr" sz="quarter" idx="12"/>
          </p:nvPr>
        </p:nvSpPr>
        <p:spPr/>
        <p:txBody>
          <a:bodyPr/>
          <a:lstStyle/>
          <a:p>
            <a:r>
              <a:rPr lang="en-US" smtClean="0"/>
              <a:t>A Productive Browser Extension</a:t>
            </a:r>
            <a:endParaRPr lang="en-US"/>
          </a:p>
        </p:txBody>
      </p:sp>
    </p:spTree>
    <p:extLst>
      <p:ext uri="{BB962C8B-B14F-4D97-AF65-F5344CB8AC3E}">
        <p14:creationId xmlns:p14="http://schemas.microsoft.com/office/powerpoint/2010/main" val="13367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2754802-A634-457A-B790-B9460658F391}" type="datetime1">
              <a:rPr lang="en-US" smtClean="0"/>
              <a:t>8/3/2019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1A9E4D3-D146-49F4-B4C2-ABA61EBA50FF}" type="slidenum">
              <a:rPr lang="en-US" smtClean="0"/>
              <a:pPr/>
              <a:t>‹#›</a:t>
            </a:fld>
            <a:endParaRPr lang="en-US"/>
          </a:p>
        </p:txBody>
      </p:sp>
    </p:spTree>
    <p:extLst>
      <p:ext uri="{BB962C8B-B14F-4D97-AF65-F5344CB8AC3E}">
        <p14:creationId xmlns:p14="http://schemas.microsoft.com/office/powerpoint/2010/main" val="197137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8470C8-6F0E-4463-B82E-2B5AD82E7651}" type="datetime1">
              <a:rPr lang="en-US" smtClean="0"/>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A9E4D3-D146-49F4-B4C2-ABA61EBA50FF}" type="slidenum">
              <a:rPr lang="en-US" smtClean="0"/>
              <a:pPr/>
              <a:t>‹#›</a:t>
            </a:fld>
            <a:endParaRPr lang="en-US"/>
          </a:p>
        </p:txBody>
      </p:sp>
    </p:spTree>
    <p:extLst>
      <p:ext uri="{BB962C8B-B14F-4D97-AF65-F5344CB8AC3E}">
        <p14:creationId xmlns:p14="http://schemas.microsoft.com/office/powerpoint/2010/main" val="268154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8519E5EF-4F44-4503-A1C0-7C182200E7DC}" type="datetime1">
              <a:rPr lang="en-US" smtClean="0"/>
              <a:t>8/3/2019</a:t>
            </a:fld>
            <a:endParaRPr lang="en-US"/>
          </a:p>
        </p:txBody>
      </p:sp>
      <p:sp>
        <p:nvSpPr>
          <p:cNvPr id="5" name="Footer Placeholder 4"/>
          <p:cNvSpPr>
            <a:spLocks noGrp="1"/>
          </p:cNvSpPr>
          <p:nvPr>
            <p:ph type="ftr" sz="quarter" idx="11"/>
          </p:nvPr>
        </p:nvSpPr>
        <p:spPr>
          <a:xfrm>
            <a:off x="581192" y="5951810"/>
            <a:ext cx="5922209"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1A9E4D3-D146-49F4-B4C2-ABA61EBA50FF}" type="slidenum">
              <a:rPr lang="en-US" smtClean="0"/>
              <a:pPr/>
              <a:t>‹#›</a:t>
            </a:fld>
            <a:endParaRPr lang="en-US"/>
          </a:p>
        </p:txBody>
      </p:sp>
    </p:spTree>
    <p:extLst>
      <p:ext uri="{BB962C8B-B14F-4D97-AF65-F5344CB8AC3E}">
        <p14:creationId xmlns:p14="http://schemas.microsoft.com/office/powerpoint/2010/main" val="2930963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7B7FD9-584B-4366-896C-87D0F9085F6B}" type="datetime1">
              <a:rPr lang="en-US" smtClean="0"/>
              <a:t>8/3/2019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A9E4D3-D146-49F4-B4C2-ABA61EBA50FF}" type="slidenum">
              <a:rPr lang="en-US" smtClean="0"/>
              <a:pPr/>
              <a:t>‹#›</a:t>
            </a:fld>
            <a:endParaRPr lang="en-US"/>
          </a:p>
        </p:txBody>
      </p:sp>
    </p:spTree>
    <p:extLst>
      <p:ext uri="{BB962C8B-B14F-4D97-AF65-F5344CB8AC3E}">
        <p14:creationId xmlns:p14="http://schemas.microsoft.com/office/powerpoint/2010/main" val="1616965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7F9EDCC-5868-48E9-B3FB-A1E1729575D9}" type="datetime1">
              <a:rPr lang="en-US" smtClean="0"/>
              <a:t>8/3/2019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1A9E4D3-D146-49F4-B4C2-ABA61EBA50FF}" type="slidenum">
              <a:rPr lang="en-US" smtClean="0"/>
              <a:pPr/>
              <a:t>‹#›</a:t>
            </a:fld>
            <a:endParaRPr lang="en-US"/>
          </a:p>
        </p:txBody>
      </p:sp>
    </p:spTree>
    <p:extLst>
      <p:ext uri="{BB962C8B-B14F-4D97-AF65-F5344CB8AC3E}">
        <p14:creationId xmlns:p14="http://schemas.microsoft.com/office/powerpoint/2010/main" val="1808679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742BC7A-D290-4EC3-AC8F-12B819E34277}" type="datetime1">
              <a:rPr lang="en-US" smtClean="0"/>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A9E4D3-D146-49F4-B4C2-ABA61EBA50FF}" type="slidenum">
              <a:rPr lang="en-US" smtClean="0"/>
              <a:pPr/>
              <a:t>‹#›</a:t>
            </a:fld>
            <a:endParaRPr lang="en-US"/>
          </a:p>
        </p:txBody>
      </p:sp>
    </p:spTree>
    <p:extLst>
      <p:ext uri="{BB962C8B-B14F-4D97-AF65-F5344CB8AC3E}">
        <p14:creationId xmlns:p14="http://schemas.microsoft.com/office/powerpoint/2010/main" val="398698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04BAB6-F450-411F-BE23-AF71E3691D6F}" type="datetime1">
              <a:rPr lang="en-US" smtClean="0"/>
              <a:t>8/3/2019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A9E4D3-D146-49F4-B4C2-ABA61EBA50FF}" type="slidenum">
              <a:rPr lang="en-US" smtClean="0"/>
              <a:pPr/>
              <a:t>‹#›</a:t>
            </a:fld>
            <a:endParaRPr lang="en-US"/>
          </a:p>
        </p:txBody>
      </p:sp>
    </p:spTree>
    <p:extLst>
      <p:ext uri="{BB962C8B-B14F-4D97-AF65-F5344CB8AC3E}">
        <p14:creationId xmlns:p14="http://schemas.microsoft.com/office/powerpoint/2010/main" val="3024754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029C8B-C842-4A15-BA5C-606E714884DE}" type="datetime1">
              <a:rPr lang="en-US" smtClean="0"/>
              <a:t>8/3/2019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A9E4D3-D146-49F4-B4C2-ABA61EBA50FF}" type="slidenum">
              <a:rPr lang="en-US" smtClean="0"/>
              <a:pPr/>
              <a:t>‹#›</a:t>
            </a:fld>
            <a:endParaRPr lang="en-US"/>
          </a:p>
        </p:txBody>
      </p:sp>
    </p:spTree>
    <p:extLst>
      <p:ext uri="{BB962C8B-B14F-4D97-AF65-F5344CB8AC3E}">
        <p14:creationId xmlns:p14="http://schemas.microsoft.com/office/powerpoint/2010/main" val="3591960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121F1C-D530-40A4-A179-F2D256629F67}" type="datetime1">
              <a:rPr lang="en-US" smtClean="0"/>
              <a:t>8/3/2019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A9E4D3-D146-49F4-B4C2-ABA61EBA50FF}" type="slidenum">
              <a:rPr lang="en-US" smtClean="0"/>
              <a:pPr/>
              <a:t>‹#›</a:t>
            </a:fld>
            <a:endParaRPr lang="en-US"/>
          </a:p>
        </p:txBody>
      </p:sp>
    </p:spTree>
    <p:extLst>
      <p:ext uri="{BB962C8B-B14F-4D97-AF65-F5344CB8AC3E}">
        <p14:creationId xmlns:p14="http://schemas.microsoft.com/office/powerpoint/2010/main" val="208111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1DA9FC0-55E1-409C-B2F5-70200EE3AD51}" type="datetime1">
              <a:rPr lang="en-US" smtClean="0"/>
              <a:t>8/3/2019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1A9E4D3-D146-49F4-B4C2-ABA61EBA50FF}" type="slidenum">
              <a:rPr lang="en-US" smtClean="0"/>
              <a:pPr/>
              <a:t>‹#›</a:t>
            </a:fld>
            <a:endParaRPr lang="en-US"/>
          </a:p>
        </p:txBody>
      </p:sp>
    </p:spTree>
    <p:extLst>
      <p:ext uri="{BB962C8B-B14F-4D97-AF65-F5344CB8AC3E}">
        <p14:creationId xmlns:p14="http://schemas.microsoft.com/office/powerpoint/2010/main" val="3669714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116DDB-0707-41FF-BDA1-1FCB407F07A3}" type="datetime1">
              <a:rPr lang="en-US" smtClean="0"/>
              <a:t>8/3/2019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A9E4D3-D146-49F4-B4C2-ABA61EBA50FF}" type="slidenum">
              <a:rPr lang="en-US" smtClean="0"/>
              <a:pPr/>
              <a:t>‹#›</a:t>
            </a:fld>
            <a:endParaRPr lang="en-US"/>
          </a:p>
        </p:txBody>
      </p:sp>
    </p:spTree>
    <p:extLst>
      <p:ext uri="{BB962C8B-B14F-4D97-AF65-F5344CB8AC3E}">
        <p14:creationId xmlns:p14="http://schemas.microsoft.com/office/powerpoint/2010/main" val="3107773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77A879E6-47EA-4868-9197-285B12E367D1}" type="datetime1">
              <a:rPr lang="en-US" smtClean="0"/>
              <a:t>8/3/2019</a:t>
            </a:fld>
            <a:endParaRPr lang="en-US"/>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C1A9E4D3-D146-49F4-B4C2-ABA61EBA50FF}" type="slidenum">
              <a:rPr lang="en-US" smtClean="0"/>
              <a:pPr/>
              <a:t>‹#›</a:t>
            </a:fld>
            <a:endParaRPr lang="en-US"/>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7339424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581191" y="1583027"/>
            <a:ext cx="7989752" cy="1504844"/>
          </a:xfrm>
        </p:spPr>
        <p:txBody>
          <a:bodyPr>
            <a:noAutofit/>
          </a:bodyPr>
          <a:lstStyle/>
          <a:p>
            <a:pPr algn="r"/>
            <a:r>
              <a:rPr lang="en-US" sz="2800" dirty="0"/>
              <a:t/>
            </a:r>
            <a:br>
              <a:rPr lang="en-US" sz="2800" dirty="0"/>
            </a:br>
            <a:r>
              <a:rPr lang="en-US" sz="2800" b="1" dirty="0" smtClean="0"/>
              <a:t>SOFTWARE </a:t>
            </a:r>
            <a:r>
              <a:rPr lang="en-US" sz="2800" b="1" dirty="0"/>
              <a:t>DEVELOPMENT </a:t>
            </a:r>
            <a:r>
              <a:rPr lang="en-US" sz="2800" b="1" dirty="0" smtClean="0"/>
              <a:t>PROJECT</a:t>
            </a:r>
            <a:br>
              <a:rPr lang="en-US" sz="2800" b="1" dirty="0" smtClean="0"/>
            </a:br>
            <a:r>
              <a:rPr lang="en-US" sz="2400" dirty="0" smtClean="0"/>
              <a:t>Based on the course CSE 300</a:t>
            </a:r>
            <a:endParaRPr lang="en-US" sz="2800" dirty="0">
              <a:latin typeface="Arial Black" panose="020B0A040201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0" y="543031"/>
            <a:ext cx="1633499" cy="1633499"/>
          </a:xfrm>
          <a:prstGeom prst="rect">
            <a:avLst/>
          </a:prstGeom>
        </p:spPr>
      </p:pic>
      <p:sp>
        <p:nvSpPr>
          <p:cNvPr id="3" name="Rectangle 2"/>
          <p:cNvSpPr/>
          <p:nvPr/>
        </p:nvSpPr>
        <p:spPr>
          <a:xfrm>
            <a:off x="581190" y="3216526"/>
            <a:ext cx="7989753" cy="1077218"/>
          </a:xfrm>
          <a:prstGeom prst="rect">
            <a:avLst/>
          </a:prstGeom>
          <a:noFill/>
        </p:spPr>
        <p:txBody>
          <a:bodyPr wrap="square" lIns="91440" tIns="45720" rIns="91440" bIns="45720">
            <a:spAutoFit/>
          </a:bodyPr>
          <a:lstStyle/>
          <a:p>
            <a:pPr algn="r"/>
            <a:r>
              <a:rPr lang="en-US" sz="4000" b="1" dirty="0" smtClean="0">
                <a:solidFill>
                  <a:schemeClr val="accent2"/>
                </a:solidFill>
              </a:rPr>
              <a:t>A</a:t>
            </a:r>
            <a:r>
              <a:rPr lang="en-US" sz="4000" b="1" dirty="0" smtClean="0">
                <a:solidFill>
                  <a:schemeClr val="bg1">
                    <a:lumMod val="95000"/>
                  </a:schemeClr>
                </a:solidFill>
              </a:rPr>
              <a:t> </a:t>
            </a:r>
            <a:r>
              <a:rPr lang="en-US" sz="4000" b="1" dirty="0">
                <a:solidFill>
                  <a:srgbClr val="ED8428"/>
                </a:solidFill>
              </a:rPr>
              <a:t>Productive Browser </a:t>
            </a:r>
            <a:r>
              <a:rPr lang="en-US" sz="4000" b="1" dirty="0" smtClean="0">
                <a:solidFill>
                  <a:srgbClr val="ED8428"/>
                </a:solidFill>
              </a:rPr>
              <a:t>Extension</a:t>
            </a:r>
            <a:endParaRPr lang="en-US" sz="4000" b="1" dirty="0">
              <a:solidFill>
                <a:srgbClr val="ED8428"/>
              </a:solidFill>
            </a:endParaRPr>
          </a:p>
          <a:p>
            <a:pPr algn="r"/>
            <a:r>
              <a:rPr lang="en-US" sz="2400" b="1" dirty="0" smtClean="0">
                <a:solidFill>
                  <a:schemeClr val="bg1">
                    <a:lumMod val="95000"/>
                  </a:schemeClr>
                </a:solidFill>
              </a:rPr>
              <a:t>to </a:t>
            </a:r>
            <a:r>
              <a:rPr lang="en-US" sz="2400" b="1" dirty="0">
                <a:solidFill>
                  <a:schemeClr val="bg1">
                    <a:lumMod val="95000"/>
                  </a:schemeClr>
                </a:solidFill>
              </a:rPr>
              <a:t>utilize </a:t>
            </a:r>
            <a:r>
              <a:rPr lang="en-US" sz="2400" b="1" dirty="0" smtClean="0">
                <a:solidFill>
                  <a:schemeClr val="bg1">
                    <a:lumMod val="95000"/>
                  </a:schemeClr>
                </a:solidFill>
              </a:rPr>
              <a:t>browsing time </a:t>
            </a:r>
            <a:r>
              <a:rPr lang="en-US" sz="2400" b="1" dirty="0">
                <a:solidFill>
                  <a:schemeClr val="bg1">
                    <a:lumMod val="95000"/>
                  </a:schemeClr>
                </a:solidFill>
              </a:rPr>
              <a:t>more </a:t>
            </a:r>
            <a:r>
              <a:rPr lang="en-US" sz="2400" b="1" dirty="0" smtClean="0">
                <a:solidFill>
                  <a:schemeClr val="bg1">
                    <a:lumMod val="95000"/>
                  </a:schemeClr>
                </a:solidFill>
              </a:rPr>
              <a:t>effectively and efficiently</a:t>
            </a:r>
            <a:endParaRPr lang="en-US" sz="2000" b="0" cap="none" spc="0" dirty="0">
              <a:ln w="0"/>
              <a:solidFill>
                <a:schemeClr val="bg1">
                  <a:lumMod val="9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265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i="1" dirty="0"/>
              <a:t>Data flow diagram:</a:t>
            </a:r>
            <a:endParaRPr lang="en-US" i="1" dirty="0"/>
          </a:p>
          <a:p>
            <a:pPr algn="r"/>
            <a:endParaRPr lang="en-US" dirty="0">
              <a:latin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623" y="1674252"/>
            <a:ext cx="5183875" cy="5017726"/>
          </a:xfrm>
          <a:prstGeom prst="rect">
            <a:avLst/>
          </a:prstGeom>
          <a:ln>
            <a:solidFill>
              <a:schemeClr val="tx1"/>
            </a:solidFill>
          </a:ln>
        </p:spPr>
      </p:pic>
      <p:sp>
        <p:nvSpPr>
          <p:cNvPr id="6" name="Oval 5"/>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10</a:t>
            </a:r>
            <a:endParaRPr lang="en-US" b="1" dirty="0"/>
          </a:p>
        </p:txBody>
      </p:sp>
    </p:spTree>
    <p:extLst>
      <p:ext uri="{BB962C8B-B14F-4D97-AF65-F5344CB8AC3E}">
        <p14:creationId xmlns:p14="http://schemas.microsoft.com/office/powerpoint/2010/main" val="2864015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i="1" dirty="0"/>
              <a:t>E-R Diagram </a:t>
            </a:r>
            <a:endParaRPr lang="en-US"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504044" y="2279559"/>
            <a:ext cx="8123034" cy="3039416"/>
          </a:xfrm>
          <a:prstGeom prst="rect">
            <a:avLst/>
          </a:prstGeom>
          <a:ln>
            <a:solidFill>
              <a:schemeClr val="tx1"/>
            </a:solidFill>
          </a:ln>
        </p:spPr>
      </p:pic>
      <p:sp>
        <p:nvSpPr>
          <p:cNvPr id="6" name="Oval 5"/>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11</a:t>
            </a:r>
            <a:endParaRPr lang="en-US" b="1" dirty="0"/>
          </a:p>
        </p:txBody>
      </p:sp>
    </p:spTree>
    <p:extLst>
      <p:ext uri="{BB962C8B-B14F-4D97-AF65-F5344CB8AC3E}">
        <p14:creationId xmlns:p14="http://schemas.microsoft.com/office/powerpoint/2010/main" val="1965410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i="1" dirty="0"/>
              <a:t>User case diagram </a:t>
            </a:r>
            <a:endParaRPr lang="en-US" dirty="0"/>
          </a:p>
          <a:p>
            <a:pPr algn="r"/>
            <a:r>
              <a:rPr lang="en-US" b="1" dirty="0" smtClean="0"/>
              <a:t>  </a:t>
            </a:r>
            <a:endParaRPr lang="en-US" dirty="0">
              <a:latin typeface="Arial Black" panose="020B0A040201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578" y="1674252"/>
            <a:ext cx="5839966" cy="4971339"/>
          </a:xfrm>
          <a:prstGeom prst="rect">
            <a:avLst/>
          </a:prstGeom>
          <a:ln>
            <a:solidFill>
              <a:schemeClr val="tx1"/>
            </a:solidFill>
          </a:ln>
        </p:spPr>
      </p:pic>
      <p:sp>
        <p:nvSpPr>
          <p:cNvPr id="6" name="Oval 5"/>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12</a:t>
            </a:r>
            <a:endParaRPr lang="en-US" b="1" dirty="0"/>
          </a:p>
        </p:txBody>
      </p:sp>
    </p:spTree>
    <p:extLst>
      <p:ext uri="{BB962C8B-B14F-4D97-AF65-F5344CB8AC3E}">
        <p14:creationId xmlns:p14="http://schemas.microsoft.com/office/powerpoint/2010/main" val="2392833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i="1" dirty="0"/>
              <a:t>Database tree diagram </a:t>
            </a:r>
            <a:endParaRPr lang="en-US" dirty="0">
              <a:latin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048" y="2099254"/>
            <a:ext cx="7439025" cy="3543300"/>
          </a:xfrm>
          <a:prstGeom prst="rect">
            <a:avLst/>
          </a:prstGeom>
          <a:ln>
            <a:solidFill>
              <a:schemeClr val="tx1"/>
            </a:solidFill>
          </a:ln>
        </p:spPr>
      </p:pic>
      <p:sp>
        <p:nvSpPr>
          <p:cNvPr id="6" name="Oval 5"/>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13</a:t>
            </a:r>
            <a:endParaRPr lang="en-US" b="1" dirty="0"/>
          </a:p>
        </p:txBody>
      </p:sp>
    </p:spTree>
    <p:extLst>
      <p:ext uri="{BB962C8B-B14F-4D97-AF65-F5344CB8AC3E}">
        <p14:creationId xmlns:p14="http://schemas.microsoft.com/office/powerpoint/2010/main" val="2646563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i="1" dirty="0"/>
              <a:t>Database tree diagram </a:t>
            </a:r>
            <a:endParaRPr lang="en-US" dirty="0">
              <a:latin typeface="Arial Black" panose="020B0A040201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8036" y="2185186"/>
            <a:ext cx="6115050" cy="3638550"/>
          </a:xfrm>
          <a:prstGeom prst="rect">
            <a:avLst/>
          </a:prstGeom>
          <a:ln>
            <a:solidFill>
              <a:schemeClr val="tx1"/>
            </a:solidFill>
          </a:ln>
        </p:spPr>
      </p:pic>
      <p:sp>
        <p:nvSpPr>
          <p:cNvPr id="7" name="Oval 6"/>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14</a:t>
            </a:r>
            <a:endParaRPr lang="en-US" b="1" dirty="0"/>
          </a:p>
        </p:txBody>
      </p:sp>
    </p:spTree>
    <p:extLst>
      <p:ext uri="{BB962C8B-B14F-4D97-AF65-F5344CB8AC3E}">
        <p14:creationId xmlns:p14="http://schemas.microsoft.com/office/powerpoint/2010/main" val="266716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i="1" dirty="0"/>
              <a:t>Class diagram </a:t>
            </a:r>
            <a:endParaRPr lang="en-US" dirty="0">
              <a:latin typeface="Arial Black" panose="020B0A040201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860" y="1502605"/>
            <a:ext cx="5909402" cy="5355395"/>
          </a:xfrm>
          <a:prstGeom prst="rect">
            <a:avLst/>
          </a:prstGeom>
          <a:ln>
            <a:solidFill>
              <a:schemeClr val="tx1"/>
            </a:solidFill>
          </a:ln>
        </p:spPr>
      </p:pic>
      <p:sp>
        <p:nvSpPr>
          <p:cNvPr id="6" name="Oval 5"/>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15</a:t>
            </a:r>
            <a:endParaRPr lang="en-US" b="1" dirty="0"/>
          </a:p>
        </p:txBody>
      </p:sp>
    </p:spTree>
    <p:extLst>
      <p:ext uri="{BB962C8B-B14F-4D97-AF65-F5344CB8AC3E}">
        <p14:creationId xmlns:p14="http://schemas.microsoft.com/office/powerpoint/2010/main" val="2845404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i="1" dirty="0"/>
              <a:t>Class diagram </a:t>
            </a:r>
            <a:endParaRPr lang="en-US" dirty="0">
              <a:latin typeface="Arial Black" panose="020B0A040201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957" y="1502605"/>
            <a:ext cx="6459207" cy="5183748"/>
          </a:xfrm>
          <a:prstGeom prst="rect">
            <a:avLst/>
          </a:prstGeom>
          <a:ln>
            <a:solidFill>
              <a:schemeClr val="tx1"/>
            </a:solidFill>
          </a:ln>
        </p:spPr>
      </p:pic>
      <p:sp>
        <p:nvSpPr>
          <p:cNvPr id="6" name="Oval 5"/>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16</a:t>
            </a:r>
            <a:endParaRPr lang="en-US" b="1" dirty="0"/>
          </a:p>
        </p:txBody>
      </p:sp>
    </p:spTree>
    <p:extLst>
      <p:ext uri="{BB962C8B-B14F-4D97-AF65-F5344CB8AC3E}">
        <p14:creationId xmlns:p14="http://schemas.microsoft.com/office/powerpoint/2010/main" val="1358181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i="1" dirty="0"/>
              <a:t>Class diagram </a:t>
            </a:r>
            <a:endParaRPr lang="en-US" dirty="0">
              <a:latin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361" y="1502605"/>
            <a:ext cx="6248400" cy="5105400"/>
          </a:xfrm>
          <a:prstGeom prst="rect">
            <a:avLst/>
          </a:prstGeom>
          <a:ln>
            <a:solidFill>
              <a:schemeClr val="tx1"/>
            </a:solidFill>
          </a:ln>
        </p:spPr>
      </p:pic>
      <p:sp>
        <p:nvSpPr>
          <p:cNvPr id="6" name="Oval 5"/>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17</a:t>
            </a:r>
            <a:endParaRPr lang="en-US" b="1" dirty="0"/>
          </a:p>
        </p:txBody>
      </p:sp>
    </p:spTree>
    <p:extLst>
      <p:ext uri="{BB962C8B-B14F-4D97-AF65-F5344CB8AC3E}">
        <p14:creationId xmlns:p14="http://schemas.microsoft.com/office/powerpoint/2010/main" val="1992639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a:t>Programming Language </a:t>
            </a:r>
            <a:endParaRPr lang="en-US" dirty="0">
              <a:latin typeface="Arial Black" panose="020B0A04020102020204" pitchFamily="34" charset="0"/>
            </a:endParaRPr>
          </a:p>
        </p:txBody>
      </p:sp>
      <p:sp>
        <p:nvSpPr>
          <p:cNvPr id="6" name="Rectangle 5"/>
          <p:cNvSpPr/>
          <p:nvPr/>
        </p:nvSpPr>
        <p:spPr>
          <a:xfrm>
            <a:off x="605307" y="1674252"/>
            <a:ext cx="8229600" cy="3970318"/>
          </a:xfrm>
          <a:prstGeom prst="rect">
            <a:avLst/>
          </a:prstGeom>
          <a:noFill/>
        </p:spPr>
        <p:txBody>
          <a:bodyPr wrap="square" lIns="91440" tIns="45720" rIns="91440" bIns="45720">
            <a:spAutoFit/>
          </a:bodyPr>
          <a:lstStyle/>
          <a:p>
            <a:r>
              <a:rPr lang="en-US" sz="2800" b="1" i="1" dirty="0" smtClean="0">
                <a:solidFill>
                  <a:srgbClr val="000000"/>
                </a:solidFill>
                <a:latin typeface="Times New Roman" panose="02020603050405020304" pitchFamily="18" charset="0"/>
              </a:rPr>
              <a:t>HTML </a:t>
            </a:r>
            <a:endParaRPr lang="en-US" sz="2800" dirty="0">
              <a:solidFill>
                <a:srgbClr val="000000"/>
              </a:solidFill>
              <a:latin typeface="Times New Roman" panose="02020603050405020304" pitchFamily="18" charset="0"/>
            </a:endParaRPr>
          </a:p>
          <a:p>
            <a:endParaRPr lang="en-US" sz="2800" dirty="0">
              <a:solidFill>
                <a:srgbClr val="000000"/>
              </a:solidFill>
              <a:latin typeface="Times New Roman" panose="02020603050405020304" pitchFamily="18" charset="0"/>
            </a:endParaRPr>
          </a:p>
          <a:p>
            <a:r>
              <a:rPr lang="en-US" sz="2800" b="1" i="1" dirty="0" smtClean="0">
                <a:solidFill>
                  <a:srgbClr val="000000"/>
                </a:solidFill>
                <a:latin typeface="Times New Roman" panose="02020603050405020304" pitchFamily="18" charset="0"/>
              </a:rPr>
              <a:t>CSS </a:t>
            </a:r>
            <a:r>
              <a:rPr lang="en-US" sz="2800" dirty="0" smtClean="0">
                <a:solidFill>
                  <a:srgbClr val="000000"/>
                </a:solidFill>
                <a:latin typeface="Times New Roman" panose="02020603050405020304" pitchFamily="18" charset="0"/>
              </a:rPr>
              <a:t> </a:t>
            </a:r>
            <a:endParaRPr lang="en-US" sz="2800" dirty="0">
              <a:solidFill>
                <a:srgbClr val="000000"/>
              </a:solidFill>
              <a:latin typeface="Times New Roman" panose="02020603050405020304" pitchFamily="18" charset="0"/>
            </a:endParaRPr>
          </a:p>
          <a:p>
            <a:endParaRPr lang="en-US" sz="2800" dirty="0">
              <a:solidFill>
                <a:srgbClr val="000000"/>
              </a:solidFill>
              <a:latin typeface="Times New Roman" panose="02020603050405020304" pitchFamily="18" charset="0"/>
            </a:endParaRPr>
          </a:p>
          <a:p>
            <a:r>
              <a:rPr lang="en-US" sz="2800" b="1" i="1" dirty="0" smtClean="0">
                <a:solidFill>
                  <a:srgbClr val="000000"/>
                </a:solidFill>
                <a:latin typeface="Times New Roman" panose="02020603050405020304" pitchFamily="18" charset="0"/>
              </a:rPr>
              <a:t>JAVASCRIPT </a:t>
            </a:r>
          </a:p>
          <a:p>
            <a:endParaRPr lang="en-US" sz="2800" b="1" i="1" dirty="0" smtClean="0">
              <a:solidFill>
                <a:srgbClr val="000000"/>
              </a:solidFill>
              <a:latin typeface="Times New Roman" panose="02020603050405020304" pitchFamily="18" charset="0"/>
            </a:endParaRPr>
          </a:p>
          <a:p>
            <a:r>
              <a:rPr lang="en-US" sz="2800" b="1" i="1" dirty="0" smtClean="0">
                <a:latin typeface="Times New Roman" panose="02020603050405020304" pitchFamily="18" charset="0"/>
                <a:cs typeface="Times New Roman" panose="02020603050405020304" pitchFamily="18" charset="0"/>
              </a:rPr>
              <a:t>JSON </a:t>
            </a:r>
            <a:endParaRPr lang="en-US" sz="2800" dirty="0">
              <a:latin typeface="Times New Roman" panose="02020603050405020304" pitchFamily="18" charset="0"/>
              <a:cs typeface="Times New Roman" panose="02020603050405020304" pitchFamily="18" charset="0"/>
            </a:endParaRPr>
          </a:p>
          <a:p>
            <a:endParaRPr lang="en-US" sz="2800" b="1" i="1" dirty="0">
              <a:solidFill>
                <a:srgbClr val="000000"/>
              </a:solidFill>
              <a:latin typeface="Times New Roman" panose="02020603050405020304" pitchFamily="18" charset="0"/>
              <a:cs typeface="Times New Roman" panose="02020603050405020304" pitchFamily="18" charset="0"/>
            </a:endParaRPr>
          </a:p>
          <a:p>
            <a:r>
              <a:rPr lang="en-US" sz="2800" b="1" i="1" dirty="0" smtClean="0">
                <a:solidFill>
                  <a:srgbClr val="000000"/>
                </a:solidFill>
                <a:latin typeface="Times New Roman" panose="02020603050405020304" pitchFamily="18" charset="0"/>
                <a:cs typeface="Times New Roman" panose="02020603050405020304" pitchFamily="18" charset="0"/>
              </a:rPr>
              <a:t>Firebase</a:t>
            </a:r>
            <a:endParaRPr lang="en-US" sz="2800" b="1" dirty="0">
              <a:solidFill>
                <a:srgbClr val="000000"/>
              </a:solidFill>
              <a:latin typeface="Times New Roman" panose="02020603050405020304" pitchFamily="18" charset="0"/>
              <a:cs typeface="Times New Roman" panose="02020603050405020304" pitchFamily="18" charset="0"/>
            </a:endParaRPr>
          </a:p>
        </p:txBody>
      </p:sp>
      <p:sp>
        <p:nvSpPr>
          <p:cNvPr id="7" name="Oval 6"/>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18</a:t>
            </a:r>
            <a:endParaRPr lang="en-US" b="1" dirty="0"/>
          </a:p>
        </p:txBody>
      </p:sp>
    </p:spTree>
    <p:extLst>
      <p:ext uri="{BB962C8B-B14F-4D97-AF65-F5344CB8AC3E}">
        <p14:creationId xmlns:p14="http://schemas.microsoft.com/office/powerpoint/2010/main" val="295264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6"/>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5321325"/>
            <a:ext cx="7920508" cy="854711"/>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dirty="0">
                <a:solidFill>
                  <a:schemeClr val="tx1">
                    <a:lumMod val="75000"/>
                    <a:lumOff val="25000"/>
                  </a:schemeClr>
                </a:solidFill>
              </a:rPr>
              <a:t>Results and Discussions </a:t>
            </a:r>
            <a:endParaRPr lang="en-US" sz="3600" dirty="0">
              <a:solidFill>
                <a:schemeClr val="tx1">
                  <a:lumMod val="75000"/>
                  <a:lumOff val="25000"/>
                </a:schemeClr>
              </a:solidFill>
              <a:latin typeface="Arial Black" panose="020B0A04020102020204" pitchFamily="34" charset="0"/>
            </a:endParaRPr>
          </a:p>
        </p:txBody>
      </p:sp>
      <p:pic>
        <p:nvPicPr>
          <p:cNvPr id="4" name="Picture 3"/>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14745" y="1903907"/>
            <a:ext cx="2251959" cy="3141698"/>
          </a:xfrm>
          <a:prstGeom prst="rect">
            <a:avLst/>
          </a:prstGeom>
        </p:spPr>
      </p:pic>
    </p:spTree>
    <p:extLst>
      <p:ext uri="{BB962C8B-B14F-4D97-AF65-F5344CB8AC3E}">
        <p14:creationId xmlns:p14="http://schemas.microsoft.com/office/powerpoint/2010/main" val="155780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2"/>
                </a:solidFill>
              </a:rPr>
              <a:t>A Productive Browser Extension</a:t>
            </a:r>
            <a:endParaRPr lang="en-US" b="1" dirty="0">
              <a:solidFill>
                <a:schemeClr val="accent2"/>
              </a:solidFill>
            </a:endParaRPr>
          </a:p>
        </p:txBody>
      </p:sp>
      <p:sp>
        <p:nvSpPr>
          <p:cNvPr id="3" name="Content Placeholder 2"/>
          <p:cNvSpPr>
            <a:spLocks noGrp="1"/>
          </p:cNvSpPr>
          <p:nvPr>
            <p:ph idx="1"/>
          </p:nvPr>
        </p:nvSpPr>
        <p:spPr>
          <a:xfrm>
            <a:off x="2511551" y="2706624"/>
            <a:ext cx="6205729" cy="1158240"/>
          </a:xfrm>
        </p:spPr>
        <p:txBody>
          <a:bodyPr>
            <a:normAutofit/>
          </a:bodyPr>
          <a:lstStyle/>
          <a:p>
            <a:pPr marL="0" indent="0" algn="just">
              <a:buNone/>
            </a:pPr>
            <a:r>
              <a:rPr lang="en-US" sz="1600" b="1" dirty="0" smtClean="0">
                <a:ln w="0"/>
                <a:solidFill>
                  <a:schemeClr val="tx1">
                    <a:lumMod val="75000"/>
                    <a:lumOff val="25000"/>
                  </a:schemeClr>
                </a:solidFill>
              </a:rPr>
              <a:t>Name:  SADIA </a:t>
            </a:r>
            <a:r>
              <a:rPr lang="en-US" sz="1600" b="1" dirty="0">
                <a:ln w="0"/>
                <a:solidFill>
                  <a:schemeClr val="tx1">
                    <a:lumMod val="75000"/>
                    <a:lumOff val="25000"/>
                  </a:schemeClr>
                </a:solidFill>
              </a:rPr>
              <a:t>ISLAM </a:t>
            </a:r>
            <a:r>
              <a:rPr lang="en-US" sz="1600" b="1" dirty="0" smtClean="0">
                <a:ln w="0"/>
                <a:solidFill>
                  <a:schemeClr val="tx1">
                    <a:lumMod val="75000"/>
                    <a:lumOff val="25000"/>
                  </a:schemeClr>
                </a:solidFill>
              </a:rPr>
              <a:t>SAMI | Roll: 16102018   |  </a:t>
            </a:r>
            <a:r>
              <a:rPr lang="en-US" sz="1600" b="1" dirty="0" err="1" smtClean="0">
                <a:ln w="0"/>
                <a:solidFill>
                  <a:schemeClr val="tx1">
                    <a:lumMod val="75000"/>
                    <a:lumOff val="25000"/>
                  </a:schemeClr>
                </a:solidFill>
              </a:rPr>
              <a:t>Reg</a:t>
            </a:r>
            <a:r>
              <a:rPr lang="en-US" sz="1600" b="1" dirty="0" smtClean="0">
                <a:ln w="0"/>
                <a:solidFill>
                  <a:schemeClr val="tx1">
                    <a:lumMod val="75000"/>
                    <a:lumOff val="25000"/>
                  </a:schemeClr>
                </a:solidFill>
              </a:rPr>
              <a:t>: 4870  .</a:t>
            </a:r>
            <a:endParaRPr lang="en-US" sz="1600" b="1" dirty="0">
              <a:ln w="0"/>
              <a:solidFill>
                <a:schemeClr val="tx1">
                  <a:lumMod val="75000"/>
                  <a:lumOff val="25000"/>
                </a:schemeClr>
              </a:solidFill>
            </a:endParaRPr>
          </a:p>
          <a:p>
            <a:pPr marL="0" indent="0" algn="just">
              <a:buNone/>
            </a:pPr>
            <a:r>
              <a:rPr lang="en-US" sz="1600" b="1" dirty="0" smtClean="0">
                <a:ln w="0"/>
                <a:solidFill>
                  <a:schemeClr val="tx1">
                    <a:lumMod val="75000"/>
                    <a:lumOff val="25000"/>
                  </a:schemeClr>
                </a:solidFill>
              </a:rPr>
              <a:t>Name:  ASHIKUZZAMAN    |   Roll: 16102020  |  </a:t>
            </a:r>
            <a:r>
              <a:rPr lang="en-US" sz="1600" b="1" dirty="0" err="1">
                <a:ln w="0"/>
                <a:solidFill>
                  <a:schemeClr val="tx1">
                    <a:lumMod val="75000"/>
                    <a:lumOff val="25000"/>
                  </a:schemeClr>
                </a:solidFill>
              </a:rPr>
              <a:t>R</a:t>
            </a:r>
            <a:r>
              <a:rPr lang="en-US" sz="1600" b="1" dirty="0" err="1" smtClean="0">
                <a:ln w="0"/>
                <a:solidFill>
                  <a:schemeClr val="tx1">
                    <a:lumMod val="75000"/>
                    <a:lumOff val="25000"/>
                  </a:schemeClr>
                </a:solidFill>
              </a:rPr>
              <a:t>eg</a:t>
            </a:r>
            <a:r>
              <a:rPr lang="en-US" sz="1600" b="1" dirty="0" smtClean="0">
                <a:ln w="0"/>
                <a:solidFill>
                  <a:schemeClr val="tx1">
                    <a:lumMod val="75000"/>
                    <a:lumOff val="25000"/>
                  </a:schemeClr>
                </a:solidFill>
              </a:rPr>
              <a:t>: 4872  .</a:t>
            </a:r>
            <a:endParaRPr lang="en-US" sz="1600" b="1" dirty="0">
              <a:ln w="0"/>
              <a:solidFill>
                <a:schemeClr val="tx1">
                  <a:lumMod val="75000"/>
                  <a:lumOff val="25000"/>
                </a:schemeClr>
              </a:solidFill>
            </a:endParaRPr>
          </a:p>
          <a:p>
            <a:pPr algn="just"/>
            <a:endParaRPr lang="en-US" sz="1200" dirty="0">
              <a:solidFill>
                <a:schemeClr val="tx1">
                  <a:lumMod val="75000"/>
                  <a:lumOff val="2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2320210"/>
            <a:ext cx="1578215" cy="1543453"/>
          </a:xfrm>
          <a:prstGeom prst="rect">
            <a:avLst/>
          </a:prstGeom>
        </p:spPr>
      </p:pic>
      <p:sp>
        <p:nvSpPr>
          <p:cNvPr id="5" name="Content Placeholder 2"/>
          <p:cNvSpPr txBox="1">
            <a:spLocks/>
          </p:cNvSpPr>
          <p:nvPr/>
        </p:nvSpPr>
        <p:spPr>
          <a:xfrm>
            <a:off x="749807" y="5047488"/>
            <a:ext cx="6205729" cy="896112"/>
          </a:xfrm>
          <a:prstGeom prst="rect">
            <a:avLst/>
          </a:prstGeom>
        </p:spPr>
        <p:txBody>
          <a:bodyPr vert="horz" lIns="91440" tIns="45720" rIns="91440" bIns="45720" rtlCol="0" anchor="ctr">
            <a:normAutofit/>
          </a:bodyPr>
          <a:lstStyle/>
          <a:p>
            <a:pPr marL="306000" marR="0" lvl="0" indent="-306000" algn="just" defTabSz="457200" rtl="0" eaLnBrk="1" fontAlgn="auto" latinLnBrk="0" hangingPunct="1">
              <a:lnSpc>
                <a:spcPct val="100000"/>
              </a:lnSpc>
              <a:spcBef>
                <a:spcPct val="20000"/>
              </a:spcBef>
              <a:spcAft>
                <a:spcPts val="600"/>
              </a:spcAft>
              <a:buClr>
                <a:schemeClr val="accent2"/>
              </a:buClr>
              <a:buSzPct val="92000"/>
              <a:tabLst/>
              <a:defRPr/>
            </a:pPr>
            <a:r>
              <a:rPr kumimoji="0" lang="en-US" sz="20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Prof.</a:t>
            </a:r>
            <a:r>
              <a:rPr kumimoji="0" lang="en-US" sz="2000" b="0" i="0" u="none" strike="noStrike" kern="1200" cap="none" spc="0" normalizeH="0" noProof="0" dirty="0" smtClean="0">
                <a:ln>
                  <a:noFill/>
                </a:ln>
                <a:solidFill>
                  <a:schemeClr val="tx1">
                    <a:lumMod val="75000"/>
                    <a:lumOff val="25000"/>
                  </a:schemeClr>
                </a:solidFill>
                <a:effectLst/>
                <a:uLnTx/>
                <a:uFillTx/>
                <a:latin typeface="+mn-lt"/>
                <a:ea typeface="+mn-ea"/>
                <a:cs typeface="+mn-cs"/>
              </a:rPr>
              <a:t> Dr. Md. </a:t>
            </a:r>
            <a:r>
              <a:rPr kumimoji="0" lang="en-US" sz="2000" b="0" i="0" u="none" strike="noStrike" kern="1200" cap="none" spc="0" normalizeH="0" noProof="0" dirty="0" err="1" smtClean="0">
                <a:ln>
                  <a:noFill/>
                </a:ln>
                <a:solidFill>
                  <a:schemeClr val="tx1">
                    <a:lumMod val="75000"/>
                    <a:lumOff val="25000"/>
                  </a:schemeClr>
                </a:solidFill>
                <a:effectLst/>
                <a:uLnTx/>
                <a:uFillTx/>
                <a:latin typeface="+mn-lt"/>
                <a:ea typeface="+mn-ea"/>
                <a:cs typeface="+mn-cs"/>
              </a:rPr>
              <a:t>Mijanur</a:t>
            </a:r>
            <a:r>
              <a:rPr kumimoji="0" lang="en-US" sz="2000" b="0" i="0" u="none" strike="noStrike" kern="1200" cap="none" spc="0" normalizeH="0" noProof="0" dirty="0" smtClean="0">
                <a:ln>
                  <a:noFill/>
                </a:ln>
                <a:solidFill>
                  <a:schemeClr val="tx1">
                    <a:lumMod val="75000"/>
                    <a:lumOff val="25000"/>
                  </a:schemeClr>
                </a:solidFill>
                <a:effectLst/>
                <a:uLnTx/>
                <a:uFillTx/>
                <a:latin typeface="+mn-lt"/>
                <a:ea typeface="+mn-ea"/>
                <a:cs typeface="+mn-cs"/>
              </a:rPr>
              <a:t> </a:t>
            </a:r>
            <a:r>
              <a:rPr kumimoji="0" lang="en-US" sz="2000" b="0" i="0" u="none" strike="noStrike" kern="1200" cap="none" spc="0" normalizeH="0" noProof="0" dirty="0" err="1" smtClean="0">
                <a:ln>
                  <a:noFill/>
                </a:ln>
                <a:solidFill>
                  <a:schemeClr val="tx1">
                    <a:lumMod val="75000"/>
                    <a:lumOff val="25000"/>
                  </a:schemeClr>
                </a:solidFill>
                <a:effectLst/>
                <a:uLnTx/>
                <a:uFillTx/>
                <a:latin typeface="+mn-lt"/>
                <a:ea typeface="+mn-ea"/>
                <a:cs typeface="+mn-cs"/>
              </a:rPr>
              <a:t>Rahman</a:t>
            </a:r>
            <a:endParaRPr kumimoji="0" lang="en-US" sz="2000" b="0" i="0" u="none" strike="noStrike" kern="1200" cap="none" spc="0" normalizeH="0" noProof="0" dirty="0" smtClean="0">
              <a:ln>
                <a:noFill/>
              </a:ln>
              <a:solidFill>
                <a:schemeClr val="tx1">
                  <a:lumMod val="75000"/>
                  <a:lumOff val="25000"/>
                </a:schemeClr>
              </a:solidFill>
              <a:effectLst/>
              <a:uLnTx/>
              <a:uFillTx/>
              <a:latin typeface="+mn-lt"/>
              <a:ea typeface="+mn-ea"/>
              <a:cs typeface="+mn-cs"/>
            </a:endParaRPr>
          </a:p>
          <a:p>
            <a:pPr marL="306000" marR="0" lvl="0" indent="-306000" algn="just" defTabSz="457200" rtl="0" eaLnBrk="1" fontAlgn="auto" latinLnBrk="0" hangingPunct="1">
              <a:lnSpc>
                <a:spcPct val="100000"/>
              </a:lnSpc>
              <a:spcBef>
                <a:spcPct val="20000"/>
              </a:spcBef>
              <a:spcAft>
                <a:spcPts val="600"/>
              </a:spcAft>
              <a:buClr>
                <a:schemeClr val="accent2"/>
              </a:buClr>
              <a:buSzPct val="92000"/>
              <a:tabLst/>
              <a:defRPr/>
            </a:pPr>
            <a:r>
              <a:rPr lang="en-US" sz="2000" baseline="0" dirty="0" smtClean="0">
                <a:solidFill>
                  <a:schemeClr val="tx1">
                    <a:lumMod val="75000"/>
                    <a:lumOff val="25000"/>
                  </a:schemeClr>
                </a:solidFill>
              </a:rPr>
              <a:t>Dept.</a:t>
            </a:r>
            <a:r>
              <a:rPr lang="en-US" sz="2000" dirty="0" smtClean="0">
                <a:solidFill>
                  <a:schemeClr val="tx1">
                    <a:lumMod val="75000"/>
                    <a:lumOff val="25000"/>
                  </a:schemeClr>
                </a:solidFill>
              </a:rPr>
              <a:t> of Computer Science and Engineering</a:t>
            </a:r>
            <a:endPar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endParaRPr>
          </a:p>
        </p:txBody>
      </p:sp>
      <p:sp>
        <p:nvSpPr>
          <p:cNvPr id="6" name="Title 1"/>
          <p:cNvSpPr txBox="1">
            <a:spLocks/>
          </p:cNvSpPr>
          <p:nvPr/>
        </p:nvSpPr>
        <p:spPr>
          <a:xfrm>
            <a:off x="733592" y="4328160"/>
            <a:ext cx="7989752" cy="655235"/>
          </a:xfrm>
          <a:prstGeom prst="rect">
            <a:avLst/>
          </a:prstGeom>
        </p:spPr>
        <p:txBody>
          <a:bodyPr vert="horz" lIns="91440" tIns="45720" rIns="91440" bIns="45720" rtlCol="0" anchor="b">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all" spc="0" normalizeH="0" baseline="0" noProof="0" dirty="0" smtClean="0">
                <a:ln w="0"/>
                <a:effectLst>
                  <a:outerShdw blurRad="38100" dist="19050" dir="2700000" algn="tl" rotWithShape="0">
                    <a:schemeClr val="dk1">
                      <a:alpha val="40000"/>
                    </a:schemeClr>
                  </a:outerShdw>
                </a:effectLst>
                <a:uLnTx/>
                <a:uFillTx/>
                <a:latin typeface="+mj-lt"/>
                <a:ea typeface="+mj-ea"/>
                <a:cs typeface="+mj-cs"/>
              </a:rPr>
              <a:t>Supervised by:</a:t>
            </a:r>
            <a:endParaRPr kumimoji="0" lang="en-US" sz="2800" b="0" i="0" u="none" strike="noStrike" kern="1200" cap="all" spc="0" normalizeH="0" baseline="0" noProof="0" dirty="0">
              <a:ln>
                <a:noFill/>
              </a:ln>
              <a:effectLst/>
              <a:uLnTx/>
              <a:uFillTx/>
              <a:latin typeface="+mj-lt"/>
              <a:ea typeface="+mj-ea"/>
              <a:cs typeface="+mj-cs"/>
            </a:endParaRPr>
          </a:p>
        </p:txBody>
      </p:sp>
      <p:sp>
        <p:nvSpPr>
          <p:cNvPr id="7" name="Title 1"/>
          <p:cNvSpPr txBox="1">
            <a:spLocks/>
          </p:cNvSpPr>
          <p:nvPr/>
        </p:nvSpPr>
        <p:spPr>
          <a:xfrm>
            <a:off x="629960" y="2042160"/>
            <a:ext cx="7989752" cy="655235"/>
          </a:xfrm>
          <a:prstGeom prst="rect">
            <a:avLst/>
          </a:prstGeom>
        </p:spPr>
        <p:txBody>
          <a:bodyPr vert="horz" lIns="91440" tIns="45720" rIns="91440" bIns="45720" rtlCol="0" anchor="b">
            <a:norm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all" spc="0" normalizeH="0" baseline="0" noProof="0" dirty="0" smtClean="0">
                <a:ln w="0"/>
                <a:effectLst>
                  <a:outerShdw blurRad="38100" dist="19050" dir="2700000" algn="tl" rotWithShape="0">
                    <a:schemeClr val="dk1">
                      <a:alpha val="40000"/>
                    </a:schemeClr>
                  </a:outerShdw>
                </a:effectLst>
                <a:uLnTx/>
                <a:uFillTx/>
                <a:latin typeface="+mj-lt"/>
                <a:ea typeface="+mj-ea"/>
                <a:cs typeface="+mj-cs"/>
              </a:rPr>
              <a:t>Presented by:</a:t>
            </a:r>
            <a:endParaRPr kumimoji="0" lang="en-US" sz="2800" b="0" i="0" u="none" strike="noStrike" kern="1200" cap="all" spc="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3807233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08339"/>
            <a:ext cx="7920508" cy="61818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smtClean="0"/>
              <a:t>results</a:t>
            </a:r>
            <a:endParaRPr lang="en-US" dirty="0">
              <a:latin typeface="Arial Black" panose="020B0A04020102020204" pitchFamily="34" charset="0"/>
            </a:endParaRPr>
          </a:p>
        </p:txBody>
      </p:sp>
      <p:sp>
        <p:nvSpPr>
          <p:cNvPr id="6" name="Rectangle 5"/>
          <p:cNvSpPr/>
          <p:nvPr/>
        </p:nvSpPr>
        <p:spPr>
          <a:xfrm>
            <a:off x="450761" y="1502607"/>
            <a:ext cx="8229601" cy="707886"/>
          </a:xfrm>
          <a:prstGeom prst="rect">
            <a:avLst/>
          </a:prstGeom>
          <a:noFill/>
        </p:spPr>
        <p:txBody>
          <a:bodyPr wrap="square" lIns="91440" tIns="45720" rIns="91440" bIns="45720">
            <a:spAutoFit/>
          </a:bodyPr>
          <a:lstStyle/>
          <a:p>
            <a:pPr marL="457200" indent="-457200" algn="just">
              <a:buFont typeface="Arial" panose="020B0604020202020204" pitchFamily="34" charset="0"/>
              <a:buChar char="•"/>
            </a:pPr>
            <a:r>
              <a:rPr lang="en-US" sz="2000" b="1" dirty="0" smtClean="0"/>
              <a:t>Home:  </a:t>
            </a:r>
            <a:r>
              <a:rPr lang="en-US" sz="2000" dirty="0" smtClean="0"/>
              <a:t>Home is loaded with services such as favorite link, stats, to do list, log in-out, clock, weather and some personal customizations.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761" t="4595" r="4225" b="16745"/>
          <a:stretch/>
        </p:blipFill>
        <p:spPr>
          <a:xfrm>
            <a:off x="605307" y="2386575"/>
            <a:ext cx="8139448" cy="4043966"/>
          </a:xfrm>
          <a:prstGeom prst="rect">
            <a:avLst/>
          </a:prstGeom>
        </p:spPr>
      </p:pic>
      <p:sp>
        <p:nvSpPr>
          <p:cNvPr id="9" name="Rectangle 8"/>
          <p:cNvSpPr/>
          <p:nvPr/>
        </p:nvSpPr>
        <p:spPr>
          <a:xfrm>
            <a:off x="605307" y="2562896"/>
            <a:ext cx="579549" cy="30909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1800895" y="2562896"/>
            <a:ext cx="903668" cy="30909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p:cNvSpPr/>
          <p:nvPr/>
        </p:nvSpPr>
        <p:spPr>
          <a:xfrm>
            <a:off x="4275786" y="2562896"/>
            <a:ext cx="579549" cy="30909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4565560" y="3089788"/>
            <a:ext cx="779172" cy="30909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1257836" y="4282849"/>
            <a:ext cx="3945229" cy="85582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p:cNvSpPr/>
          <p:nvPr/>
        </p:nvSpPr>
        <p:spPr>
          <a:xfrm>
            <a:off x="6823657" y="2562896"/>
            <a:ext cx="633211" cy="30909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p:cNvSpPr/>
          <p:nvPr/>
        </p:nvSpPr>
        <p:spPr>
          <a:xfrm>
            <a:off x="8100812" y="2562895"/>
            <a:ext cx="579549" cy="30909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p:cNvSpPr/>
          <p:nvPr/>
        </p:nvSpPr>
        <p:spPr>
          <a:xfrm>
            <a:off x="5452056" y="4124983"/>
            <a:ext cx="2545724" cy="134943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p:cNvSpPr/>
          <p:nvPr/>
        </p:nvSpPr>
        <p:spPr>
          <a:xfrm>
            <a:off x="3230450" y="5474422"/>
            <a:ext cx="2796863" cy="88396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20</a:t>
            </a:r>
            <a:endParaRPr lang="en-US" b="1" dirty="0"/>
          </a:p>
        </p:txBody>
      </p:sp>
    </p:spTree>
    <p:extLst>
      <p:ext uri="{BB962C8B-B14F-4D97-AF65-F5344CB8AC3E}">
        <p14:creationId xmlns:p14="http://schemas.microsoft.com/office/powerpoint/2010/main" val="369272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08339"/>
            <a:ext cx="7920508" cy="61818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smtClean="0"/>
              <a:t>results</a:t>
            </a:r>
            <a:endParaRPr lang="en-US" dirty="0">
              <a:latin typeface="Arial Black" panose="020B0A04020102020204" pitchFamily="34" charset="0"/>
            </a:endParaRPr>
          </a:p>
        </p:txBody>
      </p:sp>
      <p:pic>
        <p:nvPicPr>
          <p:cNvPr id="4" name="Picture 3"/>
          <p:cNvPicPr>
            <a:picLocks noChangeAspect="1"/>
          </p:cNvPicPr>
          <p:nvPr/>
        </p:nvPicPr>
        <p:blipFill rotWithShape="1">
          <a:blip r:embed="rId2"/>
          <a:srcRect l="1831" t="5319" r="46619" b="14070"/>
          <a:stretch/>
        </p:blipFill>
        <p:spPr>
          <a:xfrm>
            <a:off x="606396" y="2240194"/>
            <a:ext cx="4713668" cy="195758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4085" t="19375" r="16619" b="65844"/>
          <a:stretch/>
        </p:blipFill>
        <p:spPr>
          <a:xfrm>
            <a:off x="5422550" y="2529968"/>
            <a:ext cx="3199856" cy="1378040"/>
          </a:xfrm>
          <a:prstGeom prst="rect">
            <a:avLst/>
          </a:prstGeom>
        </p:spPr>
      </p:pic>
      <p:sp>
        <p:nvSpPr>
          <p:cNvPr id="7" name="Rectangle 6"/>
          <p:cNvSpPr/>
          <p:nvPr/>
        </p:nvSpPr>
        <p:spPr>
          <a:xfrm>
            <a:off x="450760" y="1747534"/>
            <a:ext cx="8229601" cy="400110"/>
          </a:xfrm>
          <a:prstGeom prst="rect">
            <a:avLst/>
          </a:prstGeom>
          <a:noFill/>
        </p:spPr>
        <p:txBody>
          <a:bodyPr wrap="square" lIns="91440" tIns="45720" rIns="91440" bIns="45720">
            <a:spAutoFit/>
          </a:bodyPr>
          <a:lstStyle/>
          <a:p>
            <a:pPr marL="457200" indent="-457200" algn="just">
              <a:buFont typeface="Arial" panose="020B0604020202020204" pitchFamily="34" charset="0"/>
              <a:buChar char="•"/>
            </a:pPr>
            <a:r>
              <a:rPr lang="en-US" sz="2000" b="1" dirty="0" smtClean="0"/>
              <a:t>Stats:  </a:t>
            </a:r>
            <a:r>
              <a:rPr lang="en-US" sz="2000" dirty="0" smtClean="0"/>
              <a:t>State creates the statistics of marked sites browsing</a:t>
            </a:r>
            <a:r>
              <a:rPr lang="en-US" sz="2000" b="1" dirty="0"/>
              <a:t>.</a:t>
            </a:r>
            <a:endParaRPr lang="en-US" sz="2000" dirty="0" smtClean="0"/>
          </a:p>
        </p:txBody>
      </p:sp>
      <p:pic>
        <p:nvPicPr>
          <p:cNvPr id="8" name="Picture 7"/>
          <p:cNvPicPr>
            <a:picLocks noChangeAspect="1"/>
          </p:cNvPicPr>
          <p:nvPr/>
        </p:nvPicPr>
        <p:blipFill rotWithShape="1">
          <a:blip r:embed="rId4"/>
          <a:srcRect l="5294" r="26340"/>
          <a:stretch/>
        </p:blipFill>
        <p:spPr>
          <a:xfrm>
            <a:off x="5705342" y="4796082"/>
            <a:ext cx="2975019" cy="1591406"/>
          </a:xfrm>
          <a:prstGeom prst="rect">
            <a:avLst/>
          </a:prstGeom>
        </p:spPr>
      </p:pic>
      <p:sp>
        <p:nvSpPr>
          <p:cNvPr id="9" name="Rectangle 8"/>
          <p:cNvSpPr/>
          <p:nvPr/>
        </p:nvSpPr>
        <p:spPr>
          <a:xfrm>
            <a:off x="444865" y="5237842"/>
            <a:ext cx="4875199" cy="707886"/>
          </a:xfrm>
          <a:prstGeom prst="rect">
            <a:avLst/>
          </a:prstGeom>
          <a:noFill/>
        </p:spPr>
        <p:txBody>
          <a:bodyPr wrap="square" lIns="91440" tIns="45720" rIns="91440" bIns="45720">
            <a:spAutoFit/>
          </a:bodyPr>
          <a:lstStyle/>
          <a:p>
            <a:pPr marL="457200" indent="-457200" algn="just">
              <a:buFont typeface="Arial" panose="020B0604020202020204" pitchFamily="34" charset="0"/>
              <a:buChar char="•"/>
            </a:pPr>
            <a:r>
              <a:rPr lang="en-US" sz="2000" b="1" dirty="0" smtClean="0"/>
              <a:t>Favorite Links: </a:t>
            </a:r>
            <a:r>
              <a:rPr lang="en-US" sz="2000" dirty="0" smtClean="0"/>
              <a:t>Mark favorite sites for easy access and save them.</a:t>
            </a:r>
          </a:p>
        </p:txBody>
      </p:sp>
      <p:sp>
        <p:nvSpPr>
          <p:cNvPr id="11" name="Oval 10"/>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21</a:t>
            </a:r>
            <a:endParaRPr lang="en-US" b="1" dirty="0"/>
          </a:p>
        </p:txBody>
      </p:sp>
    </p:spTree>
    <p:extLst>
      <p:ext uri="{BB962C8B-B14F-4D97-AF65-F5344CB8AC3E}">
        <p14:creationId xmlns:p14="http://schemas.microsoft.com/office/powerpoint/2010/main" val="3952959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08339"/>
            <a:ext cx="7920508" cy="61818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smtClean="0"/>
              <a:t>results</a:t>
            </a:r>
            <a:endParaRPr lang="en-US" dirty="0">
              <a:latin typeface="Arial Black" panose="020B0A04020102020204" pitchFamily="34" charset="0"/>
            </a:endParaRPr>
          </a:p>
        </p:txBody>
      </p:sp>
      <p:pic>
        <p:nvPicPr>
          <p:cNvPr id="4" name="Picture 3"/>
          <p:cNvPicPr>
            <a:picLocks noChangeAspect="1"/>
          </p:cNvPicPr>
          <p:nvPr/>
        </p:nvPicPr>
        <p:blipFill rotWithShape="1">
          <a:blip r:embed="rId2"/>
          <a:srcRect l="16753" r="2395" b="35340"/>
          <a:stretch/>
        </p:blipFill>
        <p:spPr>
          <a:xfrm>
            <a:off x="854070" y="3992451"/>
            <a:ext cx="2983834" cy="2629111"/>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8028" t="64217" r="36338" b="16493"/>
          <a:stretch/>
        </p:blipFill>
        <p:spPr>
          <a:xfrm>
            <a:off x="854070" y="2388911"/>
            <a:ext cx="3456286" cy="1462276"/>
          </a:xfrm>
          <a:prstGeom prst="rect">
            <a:avLst/>
          </a:prstGeom>
        </p:spPr>
      </p:pic>
      <p:sp>
        <p:nvSpPr>
          <p:cNvPr id="9" name="Rectangle 8"/>
          <p:cNvSpPr/>
          <p:nvPr/>
        </p:nvSpPr>
        <p:spPr>
          <a:xfrm>
            <a:off x="450760" y="1671346"/>
            <a:ext cx="4262907" cy="707886"/>
          </a:xfrm>
          <a:prstGeom prst="rect">
            <a:avLst/>
          </a:prstGeom>
          <a:noFill/>
        </p:spPr>
        <p:txBody>
          <a:bodyPr wrap="square" lIns="91440" tIns="45720" rIns="91440" bIns="45720">
            <a:spAutoFit/>
          </a:bodyPr>
          <a:lstStyle/>
          <a:p>
            <a:pPr marL="457200" indent="-457200" algn="just">
              <a:buFont typeface="Arial" panose="020B0604020202020204" pitchFamily="34" charset="0"/>
              <a:buChar char="•"/>
            </a:pPr>
            <a:r>
              <a:rPr lang="en-US" sz="2000" b="1" dirty="0" smtClean="0"/>
              <a:t>To Do:  </a:t>
            </a:r>
            <a:r>
              <a:rPr lang="en-US" sz="2000" dirty="0" smtClean="0"/>
              <a:t>Add tasks with priority, date and time and get remainder .</a:t>
            </a:r>
          </a:p>
        </p:txBody>
      </p:sp>
      <p:cxnSp>
        <p:nvCxnSpPr>
          <p:cNvPr id="11" name="Straight Connector 10"/>
          <p:cNvCxnSpPr/>
          <p:nvPr/>
        </p:nvCxnSpPr>
        <p:spPr>
          <a:xfrm>
            <a:off x="4855334" y="2025289"/>
            <a:ext cx="0" cy="427248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122570" y="4330890"/>
            <a:ext cx="3773511" cy="1015663"/>
          </a:xfrm>
          <a:prstGeom prst="rect">
            <a:avLst/>
          </a:prstGeom>
          <a:noFill/>
        </p:spPr>
        <p:txBody>
          <a:bodyPr wrap="square" lIns="91440" tIns="45720" rIns="91440" bIns="45720">
            <a:spAutoFit/>
          </a:bodyPr>
          <a:lstStyle/>
          <a:p>
            <a:pPr marL="457200" indent="-457200" algn="just">
              <a:buFont typeface="Arial" panose="020B0604020202020204" pitchFamily="34" charset="0"/>
              <a:buChar char="•"/>
            </a:pPr>
            <a:r>
              <a:rPr lang="en-US" sz="2000" b="1" dirty="0" smtClean="0"/>
              <a:t>Icon: </a:t>
            </a:r>
            <a:r>
              <a:rPr lang="en-US" sz="2000" dirty="0" smtClean="0"/>
              <a:t>Create popup functions,</a:t>
            </a:r>
          </a:p>
          <a:p>
            <a:pPr algn="just"/>
            <a:r>
              <a:rPr lang="en-US" sz="2000" dirty="0"/>
              <a:t>g</a:t>
            </a:r>
            <a:r>
              <a:rPr lang="en-US" sz="2000" dirty="0" smtClean="0"/>
              <a:t>o to stat, home, logout and mostly mar time killing sites.</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0986" t="5596" r="5352" b="75114"/>
          <a:stretch/>
        </p:blipFill>
        <p:spPr>
          <a:xfrm>
            <a:off x="5492838" y="1671346"/>
            <a:ext cx="3032976" cy="2407621"/>
          </a:xfrm>
          <a:prstGeom prst="rect">
            <a:avLst/>
          </a:prstGeom>
        </p:spPr>
      </p:pic>
      <p:sp>
        <p:nvSpPr>
          <p:cNvPr id="12" name="Oval 11"/>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22</a:t>
            </a:r>
            <a:endParaRPr lang="en-US" b="1" dirty="0"/>
          </a:p>
        </p:txBody>
      </p:sp>
    </p:spTree>
    <p:extLst>
      <p:ext uri="{BB962C8B-B14F-4D97-AF65-F5344CB8AC3E}">
        <p14:creationId xmlns:p14="http://schemas.microsoft.com/office/powerpoint/2010/main" val="3952959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08339"/>
            <a:ext cx="7920508" cy="61818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smtClean="0"/>
              <a:t>Limitations </a:t>
            </a:r>
            <a:endParaRPr lang="en-US" dirty="0">
              <a:latin typeface="Arial Black" panose="020B0A04020102020204" pitchFamily="34" charset="0"/>
            </a:endParaRPr>
          </a:p>
        </p:txBody>
      </p:sp>
      <p:sp>
        <p:nvSpPr>
          <p:cNvPr id="5" name="Rectangle 4"/>
          <p:cNvSpPr/>
          <p:nvPr/>
        </p:nvSpPr>
        <p:spPr>
          <a:xfrm>
            <a:off x="528034" y="3437261"/>
            <a:ext cx="8075054" cy="1754326"/>
          </a:xfrm>
          <a:prstGeom prst="rect">
            <a:avLst/>
          </a:prstGeom>
          <a:noFill/>
        </p:spPr>
        <p:txBody>
          <a:bodyPr wrap="square" lIns="91440" tIns="45720" rIns="91440" bIns="45720">
            <a:spAutoFit/>
          </a:bodyPr>
          <a:lstStyle/>
          <a:p>
            <a:pPr algn="just">
              <a:lnSpc>
                <a:spcPct val="150000"/>
              </a:lnSpc>
            </a:pPr>
            <a:r>
              <a:rPr lang="en-US" sz="2400" dirty="0" smtClean="0"/>
              <a:t>This extension is having a problem with secure authentication with less verification, manage database organically, multiple log in to same id and ad blocker disable extension some times.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864439" y="1792989"/>
            <a:ext cx="1661376" cy="1155176"/>
          </a:xfrm>
          <a:prstGeom prst="rect">
            <a:avLst/>
          </a:prstGeom>
        </p:spPr>
      </p:pic>
      <p:sp>
        <p:nvSpPr>
          <p:cNvPr id="7" name="Oval 6"/>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23</a:t>
            </a:r>
            <a:endParaRPr lang="en-US" b="1" dirty="0"/>
          </a:p>
        </p:txBody>
      </p:sp>
    </p:spTree>
    <p:extLst>
      <p:ext uri="{BB962C8B-B14F-4D97-AF65-F5344CB8AC3E}">
        <p14:creationId xmlns:p14="http://schemas.microsoft.com/office/powerpoint/2010/main" val="3952959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08339"/>
            <a:ext cx="7920508" cy="61818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a:t>Future Scope </a:t>
            </a:r>
            <a:endParaRPr lang="en-US" dirty="0">
              <a:latin typeface="Arial Black" panose="020B0A04020102020204" pitchFamily="34" charset="0"/>
            </a:endParaRPr>
          </a:p>
        </p:txBody>
      </p:sp>
      <p:sp>
        <p:nvSpPr>
          <p:cNvPr id="5" name="Rectangle 4"/>
          <p:cNvSpPr/>
          <p:nvPr/>
        </p:nvSpPr>
        <p:spPr>
          <a:xfrm>
            <a:off x="450761" y="1854556"/>
            <a:ext cx="8229600" cy="1884747"/>
          </a:xfrm>
          <a:prstGeom prst="rect">
            <a:avLst/>
          </a:prstGeom>
          <a:noFill/>
        </p:spPr>
        <p:txBody>
          <a:bodyPr wrap="square" lIns="91440" tIns="45720" rIns="91440" bIns="45720">
            <a:spAutoFit/>
          </a:bodyPr>
          <a:lstStyle/>
          <a:p>
            <a:pPr algn="just">
              <a:lnSpc>
                <a:spcPct val="150000"/>
              </a:lnSpc>
            </a:pPr>
            <a:r>
              <a:rPr lang="en-US" sz="2000" dirty="0" smtClean="0"/>
              <a:t>We have a plane to publish this extension on web store so need to </a:t>
            </a:r>
            <a:r>
              <a:rPr lang="en-US" sz="2000" dirty="0"/>
              <a:t>s</a:t>
            </a:r>
            <a:r>
              <a:rPr lang="en-US" sz="2000" dirty="0" smtClean="0"/>
              <a:t>olve authentication problem with two level verification both work on online and offline data analysis, ad-blocker problem should be remove and applicable multiple log-in access.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987" y="5139275"/>
            <a:ext cx="1016828" cy="1016828"/>
          </a:xfrm>
          <a:prstGeom prst="rect">
            <a:avLst/>
          </a:prstGeom>
        </p:spPr>
      </p:pic>
      <p:sp>
        <p:nvSpPr>
          <p:cNvPr id="7" name="Oval 6"/>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24</a:t>
            </a:r>
            <a:endParaRPr lang="en-US" b="1" dirty="0"/>
          </a:p>
        </p:txBody>
      </p:sp>
    </p:spTree>
    <p:extLst>
      <p:ext uri="{BB962C8B-B14F-4D97-AF65-F5344CB8AC3E}">
        <p14:creationId xmlns:p14="http://schemas.microsoft.com/office/powerpoint/2010/main" val="308471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450761" y="575328"/>
            <a:ext cx="8229600" cy="63106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smtClean="0"/>
              <a:t>Conclusion</a:t>
            </a:r>
            <a:endParaRPr lang="en-US" dirty="0">
              <a:latin typeface="Arial Black" panose="020B0A040201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61" y="661369"/>
            <a:ext cx="2235289" cy="1682476"/>
          </a:xfrm>
          <a:prstGeom prst="rect">
            <a:avLst/>
          </a:prstGeom>
        </p:spPr>
      </p:pic>
      <p:sp>
        <p:nvSpPr>
          <p:cNvPr id="4" name="Rectangle 3"/>
          <p:cNvSpPr/>
          <p:nvPr/>
        </p:nvSpPr>
        <p:spPr>
          <a:xfrm>
            <a:off x="437883" y="2343845"/>
            <a:ext cx="8242478" cy="3323987"/>
          </a:xfrm>
          <a:prstGeom prst="rect">
            <a:avLst/>
          </a:prstGeom>
          <a:noFill/>
        </p:spPr>
        <p:txBody>
          <a:bodyPr wrap="square" lIns="91440" tIns="45720" rIns="91440" bIns="45720">
            <a:spAutoFit/>
          </a:bodyPr>
          <a:lstStyle/>
          <a:p>
            <a:pPr marL="342900" indent="-342900">
              <a:lnSpc>
                <a:spcPct val="150000"/>
              </a:lnSpc>
              <a:buFont typeface="Arial" panose="020B0604020202020204" pitchFamily="34" charset="0"/>
              <a:buChar char="•"/>
            </a:pPr>
            <a:r>
              <a:rPr lang="en-US" sz="2000" dirty="0" smtClean="0"/>
              <a:t>The aim of this project was to develop a smart extension for browsers. Based on several activities, extension is an important part of a browser. </a:t>
            </a:r>
          </a:p>
          <a:p>
            <a:pPr marL="342900" indent="-342900">
              <a:lnSpc>
                <a:spcPct val="150000"/>
              </a:lnSpc>
              <a:buFont typeface="Arial" panose="020B0604020202020204" pitchFamily="34" charset="0"/>
              <a:buChar char="•"/>
            </a:pPr>
            <a:r>
              <a:rPr lang="en-US" sz="2000" dirty="0" smtClean="0"/>
              <a:t>This is a cross platform extension with authentication verify on real-time database to manage task list with priority, mark websites to generate statics of browsing with showing time and weather.</a:t>
            </a:r>
          </a:p>
          <a:p>
            <a:pPr marL="342900" indent="-342900">
              <a:lnSpc>
                <a:spcPct val="150000"/>
              </a:lnSpc>
              <a:buFont typeface="Arial" panose="020B0604020202020204" pitchFamily="34" charset="0"/>
              <a:buChar char="•"/>
            </a:pPr>
            <a:r>
              <a:rPr lang="en-US" sz="2000" dirty="0" smtClean="0"/>
              <a:t>From the experimental results, it is concluded that the proposed extension can be used in any browser to demonstrate several activities.</a:t>
            </a:r>
          </a:p>
        </p:txBody>
      </p:sp>
      <p:sp>
        <p:nvSpPr>
          <p:cNvPr id="7" name="Oval 6"/>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25</a:t>
            </a:r>
            <a:endParaRPr lang="en-US" b="1" dirty="0"/>
          </a:p>
        </p:txBody>
      </p:sp>
    </p:spTree>
    <p:extLst>
      <p:ext uri="{BB962C8B-B14F-4D97-AF65-F5344CB8AC3E}">
        <p14:creationId xmlns:p14="http://schemas.microsoft.com/office/powerpoint/2010/main" val="256014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08339"/>
            <a:ext cx="7920508" cy="61818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en-US" dirty="0">
              <a:latin typeface="Arial Black" panose="020B0A04020102020204" pitchFamily="34" charset="0"/>
            </a:endParaRPr>
          </a:p>
        </p:txBody>
      </p:sp>
      <p:sp>
        <p:nvSpPr>
          <p:cNvPr id="7" name="Title 6"/>
          <p:cNvSpPr>
            <a:spLocks noGrp="1"/>
          </p:cNvSpPr>
          <p:nvPr>
            <p:ph type="ctrTitle"/>
          </p:nvPr>
        </p:nvSpPr>
        <p:spPr>
          <a:xfrm>
            <a:off x="508040" y="1511808"/>
            <a:ext cx="7989752" cy="983636"/>
          </a:xfrm>
        </p:spPr>
        <p:txBody>
          <a:bodyPr>
            <a:normAutofit fontScale="90000"/>
          </a:bodyPr>
          <a:lstStyle/>
          <a:p>
            <a:r>
              <a:rPr lang="en-US" sz="6000" b="1" dirty="0" smtClean="0"/>
              <a:t>THE END</a:t>
            </a:r>
            <a:endParaRPr lang="en-US" sz="6000" b="1" dirty="0"/>
          </a:p>
        </p:txBody>
      </p:sp>
      <p:sp>
        <p:nvSpPr>
          <p:cNvPr id="8" name="Subtitle 7"/>
          <p:cNvSpPr>
            <a:spLocks noGrp="1"/>
          </p:cNvSpPr>
          <p:nvPr>
            <p:ph type="subTitle" idx="1"/>
          </p:nvPr>
        </p:nvSpPr>
        <p:spPr/>
        <p:txBody>
          <a:bodyPr>
            <a:normAutofit fontScale="55000" lnSpcReduction="20000"/>
          </a:bodyPr>
          <a:lstStyle/>
          <a:p>
            <a:pPr algn="r"/>
            <a:r>
              <a:rPr lang="en-US" sz="2800" b="1" dirty="0" smtClean="0"/>
              <a:t>A</a:t>
            </a:r>
            <a:r>
              <a:rPr lang="en-US" sz="2800" b="1" dirty="0" smtClean="0">
                <a:solidFill>
                  <a:schemeClr val="bg1">
                    <a:lumMod val="95000"/>
                  </a:schemeClr>
                </a:solidFill>
              </a:rPr>
              <a:t> </a:t>
            </a:r>
            <a:r>
              <a:rPr lang="en-US" sz="2800" b="1" dirty="0" smtClean="0">
                <a:solidFill>
                  <a:srgbClr val="ED8428"/>
                </a:solidFill>
              </a:rPr>
              <a:t>Productive Browser Extension</a:t>
            </a:r>
          </a:p>
          <a:p>
            <a:pPr algn="r"/>
            <a:r>
              <a:rPr lang="en-US" b="1" dirty="0" smtClean="0">
                <a:solidFill>
                  <a:schemeClr val="tx1"/>
                </a:solidFill>
              </a:rPr>
              <a:t>to utilize browsing time more effectively and efficiently</a:t>
            </a:r>
            <a:endParaRPr lang="en-US" sz="1400" cap="none" dirty="0" smtClean="0">
              <a:ln w="0"/>
              <a:solidFill>
                <a:schemeClr val="tx1"/>
              </a:solidFill>
              <a:effectLst>
                <a:outerShdw blurRad="38100" dist="19050" dir="2700000" algn="tl" rotWithShape="0">
                  <a:schemeClr val="dk1">
                    <a:alpha val="40000"/>
                  </a:schemeClr>
                </a:outerShdw>
              </a:effectLst>
            </a:endParaRPr>
          </a:p>
          <a:p>
            <a:endParaRPr lang="en-US" dirty="0">
              <a:solidFill>
                <a:schemeClr val="tx1"/>
              </a:solidFill>
            </a:endParaRPr>
          </a:p>
        </p:txBody>
      </p:sp>
    </p:spTree>
    <p:extLst>
      <p:ext uri="{BB962C8B-B14F-4D97-AF65-F5344CB8AC3E}">
        <p14:creationId xmlns:p14="http://schemas.microsoft.com/office/powerpoint/2010/main" val="186045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t>outline  </a:t>
            </a:r>
            <a:endParaRPr lang="en-US" dirty="0">
              <a:latin typeface="Arial Black" panose="020B0A04020102020204" pitchFamily="34" charset="0"/>
            </a:endParaRPr>
          </a:p>
        </p:txBody>
      </p:sp>
      <p:sp>
        <p:nvSpPr>
          <p:cNvPr id="4" name="Rectangle 3"/>
          <p:cNvSpPr/>
          <p:nvPr/>
        </p:nvSpPr>
        <p:spPr>
          <a:xfrm>
            <a:off x="450761" y="2077551"/>
            <a:ext cx="8229600" cy="3785652"/>
          </a:xfrm>
          <a:prstGeom prst="rect">
            <a:avLst/>
          </a:prstGeom>
          <a:noFill/>
        </p:spPr>
        <p:txBody>
          <a:bodyPr wrap="square" lIns="91440" tIns="45720" rIns="91440" bIns="45720">
            <a:spAutoFit/>
          </a:bodyPr>
          <a:lstStyle/>
          <a:p>
            <a:pPr marL="342900" indent="-342900">
              <a:lnSpc>
                <a:spcPct val="150000"/>
              </a:lnSpc>
              <a:buFont typeface="Arial" panose="020B0604020202020204" pitchFamily="34" charset="0"/>
              <a:buChar char="•"/>
            </a:pPr>
            <a:r>
              <a:rPr lang="en-US" sz="2000" dirty="0" smtClean="0">
                <a:solidFill>
                  <a:schemeClr val="tx1">
                    <a:lumMod val="75000"/>
                    <a:lumOff val="25000"/>
                  </a:schemeClr>
                </a:solidFill>
              </a:rPr>
              <a:t>Introduction</a:t>
            </a:r>
          </a:p>
          <a:p>
            <a:pPr marL="342900" indent="-342900">
              <a:lnSpc>
                <a:spcPct val="150000"/>
              </a:lnSpc>
              <a:buFont typeface="Arial" panose="020B0604020202020204" pitchFamily="34" charset="0"/>
              <a:buChar char="•"/>
            </a:pPr>
            <a:r>
              <a:rPr lang="en-US" sz="2000" dirty="0" smtClean="0">
                <a:solidFill>
                  <a:schemeClr val="tx1">
                    <a:lumMod val="75000"/>
                    <a:lumOff val="25000"/>
                  </a:schemeClr>
                </a:solidFill>
              </a:rPr>
              <a:t>Objective</a:t>
            </a:r>
          </a:p>
          <a:p>
            <a:pPr marL="342900" indent="-342900">
              <a:lnSpc>
                <a:spcPct val="150000"/>
              </a:lnSpc>
              <a:buFont typeface="Arial" panose="020B0604020202020204" pitchFamily="34" charset="0"/>
              <a:buChar char="•"/>
            </a:pPr>
            <a:r>
              <a:rPr lang="en-US" sz="2000" dirty="0" smtClean="0">
                <a:solidFill>
                  <a:schemeClr val="tx1">
                    <a:lumMod val="75000"/>
                    <a:lumOff val="25000"/>
                  </a:schemeClr>
                </a:solidFill>
              </a:rPr>
              <a:t>System </a:t>
            </a:r>
            <a:r>
              <a:rPr lang="en-US" sz="2000" dirty="0">
                <a:solidFill>
                  <a:schemeClr val="tx1">
                    <a:lumMod val="75000"/>
                    <a:lumOff val="25000"/>
                  </a:schemeClr>
                </a:solidFill>
              </a:rPr>
              <a:t>Design and </a:t>
            </a:r>
            <a:r>
              <a:rPr lang="en-US" sz="2000" dirty="0" smtClean="0">
                <a:solidFill>
                  <a:schemeClr val="tx1">
                    <a:lumMod val="75000"/>
                    <a:lumOff val="25000"/>
                  </a:schemeClr>
                </a:solidFill>
              </a:rPr>
              <a:t>Development</a:t>
            </a:r>
          </a:p>
          <a:p>
            <a:pPr marL="342900" indent="-342900">
              <a:lnSpc>
                <a:spcPct val="150000"/>
              </a:lnSpc>
              <a:buFont typeface="Arial" panose="020B0604020202020204" pitchFamily="34" charset="0"/>
              <a:buChar char="•"/>
            </a:pPr>
            <a:r>
              <a:rPr lang="en-US" sz="2000" dirty="0" smtClean="0">
                <a:solidFill>
                  <a:schemeClr val="tx1">
                    <a:lumMod val="75000"/>
                    <a:lumOff val="25000"/>
                  </a:schemeClr>
                </a:solidFill>
              </a:rPr>
              <a:t>Diagrams</a:t>
            </a:r>
          </a:p>
          <a:p>
            <a:pPr marL="342900" indent="-342900">
              <a:lnSpc>
                <a:spcPct val="150000"/>
              </a:lnSpc>
              <a:buFont typeface="Arial" panose="020B0604020202020204" pitchFamily="34" charset="0"/>
              <a:buChar char="•"/>
            </a:pPr>
            <a:r>
              <a:rPr lang="en-US" sz="2000" dirty="0" smtClean="0">
                <a:solidFill>
                  <a:schemeClr val="tx1">
                    <a:lumMod val="75000"/>
                    <a:lumOff val="25000"/>
                  </a:schemeClr>
                </a:solidFill>
              </a:rPr>
              <a:t>Result and Discussions</a:t>
            </a:r>
          </a:p>
          <a:p>
            <a:pPr marL="342900" indent="-342900">
              <a:lnSpc>
                <a:spcPct val="150000"/>
              </a:lnSpc>
              <a:buFont typeface="Arial" panose="020B0604020202020204" pitchFamily="34" charset="0"/>
              <a:buChar char="•"/>
            </a:pPr>
            <a:r>
              <a:rPr lang="en-US" altLang="en-US" sz="2000" dirty="0" smtClean="0">
                <a:solidFill>
                  <a:schemeClr val="tx1">
                    <a:lumMod val="75000"/>
                    <a:lumOff val="25000"/>
                  </a:schemeClr>
                </a:solidFill>
              </a:rPr>
              <a:t>Limitations</a:t>
            </a:r>
          </a:p>
          <a:p>
            <a:pPr marL="342900" indent="-342900">
              <a:lnSpc>
                <a:spcPct val="150000"/>
              </a:lnSpc>
              <a:buFont typeface="Arial" panose="020B0604020202020204" pitchFamily="34" charset="0"/>
              <a:buChar char="•"/>
            </a:pPr>
            <a:r>
              <a:rPr lang="en-US" altLang="en-US" sz="2000" dirty="0" smtClean="0">
                <a:solidFill>
                  <a:schemeClr val="tx1">
                    <a:lumMod val="75000"/>
                    <a:lumOff val="25000"/>
                  </a:schemeClr>
                </a:solidFill>
              </a:rPr>
              <a:t>Future scope</a:t>
            </a:r>
          </a:p>
          <a:p>
            <a:pPr marL="342900" indent="-342900">
              <a:lnSpc>
                <a:spcPct val="150000"/>
              </a:lnSpc>
              <a:buFont typeface="Arial" panose="020B0604020202020204" pitchFamily="34" charset="0"/>
              <a:buChar char="•"/>
            </a:pPr>
            <a:r>
              <a:rPr lang="en-US" altLang="en-US" sz="2000" dirty="0" smtClean="0">
                <a:solidFill>
                  <a:schemeClr val="tx1">
                    <a:lumMod val="75000"/>
                    <a:lumOff val="25000"/>
                  </a:schemeClr>
                </a:solidFill>
              </a:rPr>
              <a:t>Conclusion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234" y="4940873"/>
            <a:ext cx="682581" cy="922330"/>
          </a:xfrm>
          <a:prstGeom prst="rect">
            <a:avLst/>
          </a:prstGeom>
        </p:spPr>
      </p:pic>
      <p:sp>
        <p:nvSpPr>
          <p:cNvPr id="7" name="Oval 6"/>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3</a:t>
            </a:r>
            <a:endParaRPr lang="en-US" b="1" dirty="0"/>
          </a:p>
        </p:txBody>
      </p:sp>
    </p:spTree>
    <p:extLst>
      <p:ext uri="{BB962C8B-B14F-4D97-AF65-F5344CB8AC3E}">
        <p14:creationId xmlns:p14="http://schemas.microsoft.com/office/powerpoint/2010/main" val="327952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450761" y="5254578"/>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smtClean="0">
                <a:solidFill>
                  <a:schemeClr val="tx1">
                    <a:lumMod val="75000"/>
                    <a:lumOff val="25000"/>
                  </a:schemeClr>
                </a:solidFill>
              </a:rPr>
              <a:t>Introduction  </a:t>
            </a:r>
            <a:endParaRPr lang="en-US" sz="4800" dirty="0">
              <a:solidFill>
                <a:schemeClr val="tx1">
                  <a:lumMod val="75000"/>
                  <a:lumOff val="25000"/>
                </a:schemeClr>
              </a:solidFill>
              <a:latin typeface="Arial Black" panose="020B0A04020102020204" pitchFamily="34"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7960" y="1695118"/>
            <a:ext cx="2795202" cy="3366948"/>
          </a:xfrm>
          <a:prstGeom prst="rect">
            <a:avLst/>
          </a:prstGeom>
        </p:spPr>
      </p:pic>
    </p:spTree>
    <p:extLst>
      <p:ext uri="{BB962C8B-B14F-4D97-AF65-F5344CB8AC3E}">
        <p14:creationId xmlns:p14="http://schemas.microsoft.com/office/powerpoint/2010/main" val="2520102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smtClean="0"/>
              <a:t>Introduction  </a:t>
            </a:r>
            <a:endParaRPr lang="en-US" dirty="0">
              <a:latin typeface="Arial Black" panose="020B0A04020102020204" pitchFamily="34" charset="0"/>
            </a:endParaRPr>
          </a:p>
        </p:txBody>
      </p:sp>
      <p:sp>
        <p:nvSpPr>
          <p:cNvPr id="4" name="Rectangle 3"/>
          <p:cNvSpPr/>
          <p:nvPr/>
        </p:nvSpPr>
        <p:spPr>
          <a:xfrm>
            <a:off x="450761" y="1854556"/>
            <a:ext cx="8229600" cy="3785652"/>
          </a:xfrm>
          <a:prstGeom prst="rect">
            <a:avLst/>
          </a:prstGeom>
          <a:noFill/>
        </p:spPr>
        <p:txBody>
          <a:bodyPr wrap="square" lIns="91440" tIns="45720" rIns="91440" bIns="45720">
            <a:spAutoFit/>
          </a:bodyPr>
          <a:lstStyle/>
          <a:p>
            <a:pPr marL="342900" indent="-342900" algn="just">
              <a:lnSpc>
                <a:spcPct val="150000"/>
              </a:lnSpc>
              <a:buFont typeface="Wingdings" panose="05000000000000000000" pitchFamily="2" charset="2"/>
              <a:buChar char="§"/>
            </a:pPr>
            <a:r>
              <a:rPr lang="en-US" sz="2000" dirty="0" smtClean="0"/>
              <a:t>Internet</a:t>
            </a:r>
          </a:p>
          <a:p>
            <a:pPr marL="342900" indent="-342900" algn="just">
              <a:lnSpc>
                <a:spcPct val="150000"/>
              </a:lnSpc>
              <a:buFont typeface="Wingdings" panose="05000000000000000000" pitchFamily="2" charset="2"/>
              <a:buChar char="§"/>
            </a:pPr>
            <a:r>
              <a:rPr lang="en-US" sz="2000" dirty="0" smtClean="0"/>
              <a:t>Browser</a:t>
            </a:r>
          </a:p>
          <a:p>
            <a:pPr marL="342900" indent="-342900" algn="just">
              <a:lnSpc>
                <a:spcPct val="150000"/>
              </a:lnSpc>
              <a:buFont typeface="Wingdings" panose="05000000000000000000" pitchFamily="2" charset="2"/>
              <a:buChar char="§"/>
            </a:pPr>
            <a:r>
              <a:rPr lang="en-US" sz="2000" dirty="0" smtClean="0"/>
              <a:t>Browser Extension</a:t>
            </a:r>
          </a:p>
          <a:p>
            <a:pPr marL="342900" indent="-342900" algn="just">
              <a:lnSpc>
                <a:spcPct val="150000"/>
              </a:lnSpc>
              <a:buFont typeface="Wingdings" panose="05000000000000000000" pitchFamily="2" charset="2"/>
              <a:buChar char="§"/>
            </a:pPr>
            <a:r>
              <a:rPr lang="en-US" sz="2000" dirty="0" smtClean="0"/>
              <a:t>Cross plate form</a:t>
            </a:r>
          </a:p>
          <a:p>
            <a:pPr marL="342900" indent="-342900" algn="just">
              <a:lnSpc>
                <a:spcPct val="150000"/>
              </a:lnSpc>
              <a:buFont typeface="Wingdings" panose="05000000000000000000" pitchFamily="2" charset="2"/>
              <a:buChar char="§"/>
            </a:pPr>
            <a:r>
              <a:rPr lang="en-US" sz="2000" dirty="0" smtClean="0"/>
              <a:t>Authentication</a:t>
            </a:r>
          </a:p>
          <a:p>
            <a:pPr marL="342900" indent="-342900" algn="just">
              <a:lnSpc>
                <a:spcPct val="150000"/>
              </a:lnSpc>
              <a:buFont typeface="Wingdings" panose="05000000000000000000" pitchFamily="2" charset="2"/>
              <a:buChar char="§"/>
            </a:pPr>
            <a:r>
              <a:rPr lang="en-US" sz="2000" dirty="0" smtClean="0"/>
              <a:t>To do task manager</a:t>
            </a:r>
          </a:p>
          <a:p>
            <a:pPr marL="342900" indent="-342900" algn="just">
              <a:lnSpc>
                <a:spcPct val="150000"/>
              </a:lnSpc>
              <a:buFont typeface="Wingdings" panose="05000000000000000000" pitchFamily="2" charset="2"/>
              <a:buChar char="§"/>
            </a:pPr>
            <a:r>
              <a:rPr lang="en-US" sz="2000" dirty="0" smtClean="0"/>
              <a:t>Remainder </a:t>
            </a:r>
          </a:p>
          <a:p>
            <a:pPr marL="342900" indent="-342900" algn="just">
              <a:lnSpc>
                <a:spcPct val="150000"/>
              </a:lnSpc>
              <a:buFont typeface="Wingdings" panose="05000000000000000000" pitchFamily="2" charset="2"/>
              <a:buChar char="§"/>
            </a:pPr>
            <a:r>
              <a:rPr lang="en-US" sz="2000" dirty="0" smtClean="0"/>
              <a:t>Favorite site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0634" y="5222014"/>
            <a:ext cx="785181" cy="836388"/>
          </a:xfrm>
          <a:prstGeom prst="rect">
            <a:avLst/>
          </a:prstGeom>
        </p:spPr>
      </p:pic>
      <p:sp>
        <p:nvSpPr>
          <p:cNvPr id="7" name="Oval 6"/>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5</a:t>
            </a:r>
            <a:endParaRPr lang="en-US" b="1" dirty="0"/>
          </a:p>
        </p:txBody>
      </p:sp>
    </p:spTree>
    <p:extLst>
      <p:ext uri="{BB962C8B-B14F-4D97-AF65-F5344CB8AC3E}">
        <p14:creationId xmlns:p14="http://schemas.microsoft.com/office/powerpoint/2010/main" val="755801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smtClean="0"/>
              <a:t>history</a:t>
            </a:r>
            <a:endParaRPr lang="en-US" dirty="0">
              <a:latin typeface="Arial Black" panose="020B0A04020102020204" pitchFamily="34" charset="0"/>
            </a:endParaRPr>
          </a:p>
        </p:txBody>
      </p:sp>
      <p:sp>
        <p:nvSpPr>
          <p:cNvPr id="4" name="Rectangle 3"/>
          <p:cNvSpPr/>
          <p:nvPr/>
        </p:nvSpPr>
        <p:spPr>
          <a:xfrm>
            <a:off x="450761" y="2266681"/>
            <a:ext cx="8229600" cy="3785652"/>
          </a:xfrm>
          <a:prstGeom prst="rect">
            <a:avLst/>
          </a:prstGeom>
          <a:noFill/>
        </p:spPr>
        <p:txBody>
          <a:bodyPr wrap="square" lIns="91440" tIns="45720" rIns="91440" bIns="45720">
            <a:spAutoFit/>
          </a:bodyPr>
          <a:lstStyle/>
          <a:p>
            <a:pPr marL="457200" indent="-457200" algn="just">
              <a:buFont typeface="Arial" panose="020B0604020202020204" pitchFamily="34" charset="0"/>
              <a:buChar char="•"/>
            </a:pPr>
            <a:r>
              <a:rPr lang="en-US" sz="2000" b="1" dirty="0" smtClean="0"/>
              <a:t>History of Browsers:  </a:t>
            </a:r>
            <a:r>
              <a:rPr lang="en-US" sz="2000" dirty="0" smtClean="0"/>
              <a:t>Web </a:t>
            </a:r>
            <a:r>
              <a:rPr lang="en-US" sz="2000" dirty="0"/>
              <a:t>browsers started their journey with NCSA Mosaic(1993</a:t>
            </a:r>
            <a:r>
              <a:rPr lang="en-US" sz="2000" dirty="0" smtClean="0"/>
              <a:t>), right after </a:t>
            </a:r>
            <a:r>
              <a:rPr lang="en-US" sz="2000" dirty="0"/>
              <a:t>that Internet </a:t>
            </a:r>
            <a:r>
              <a:rPr lang="en-US" sz="2000" dirty="0" smtClean="0"/>
              <a:t>Explore </a:t>
            </a:r>
            <a:r>
              <a:rPr lang="en-US" sz="2000" dirty="0"/>
              <a:t>launched on 1995 </a:t>
            </a:r>
            <a:r>
              <a:rPr lang="en-US" sz="2000" dirty="0" smtClean="0"/>
              <a:t>which create </a:t>
            </a:r>
            <a:r>
              <a:rPr lang="en-US" sz="2000" dirty="0"/>
              <a:t>the </a:t>
            </a:r>
            <a:r>
              <a:rPr lang="en-US" sz="2000" dirty="0" smtClean="0"/>
              <a:t>completion </a:t>
            </a:r>
            <a:r>
              <a:rPr lang="en-US" sz="2000" dirty="0"/>
              <a:t>on this sector on base of </a:t>
            </a:r>
            <a:r>
              <a:rPr lang="en-US" sz="2000" dirty="0" smtClean="0"/>
              <a:t>feathers. </a:t>
            </a:r>
            <a:r>
              <a:rPr lang="en-US" sz="2000" dirty="0"/>
              <a:t>From there </a:t>
            </a:r>
            <a:r>
              <a:rPr lang="en-US" sz="2000" dirty="0" smtClean="0"/>
              <a:t>continuous </a:t>
            </a:r>
            <a:r>
              <a:rPr lang="en-US" sz="2000" dirty="0"/>
              <a:t>browsers are coming with best public demand new </a:t>
            </a:r>
            <a:r>
              <a:rPr lang="en-US" sz="2000" dirty="0" smtClean="0"/>
              <a:t>features </a:t>
            </a:r>
            <a:r>
              <a:rPr lang="en-US" sz="2000" dirty="0"/>
              <a:t>as like as: </a:t>
            </a:r>
            <a:r>
              <a:rPr lang="en-US" sz="2000" dirty="0" smtClean="0"/>
              <a:t>Opera(1996), Firefox(2004), Chrome(2008).</a:t>
            </a:r>
          </a:p>
          <a:p>
            <a:pPr marL="457200" indent="-457200" algn="just">
              <a:buFont typeface="Arial" panose="020B0604020202020204" pitchFamily="34" charset="0"/>
              <a:buChar char="•"/>
            </a:pPr>
            <a:endParaRPr lang="en-US" sz="2000" dirty="0" smtClean="0"/>
          </a:p>
          <a:p>
            <a:pPr marL="457200" indent="-457200" algn="just">
              <a:buFont typeface="Arial" panose="020B0604020202020204" pitchFamily="34" charset="0"/>
              <a:buChar char="•"/>
            </a:pPr>
            <a:endParaRPr lang="en-US" sz="2000" dirty="0" smtClean="0"/>
          </a:p>
          <a:p>
            <a:pPr marL="457200" indent="-457200" algn="just">
              <a:buFont typeface="Arial" panose="020B0604020202020204" pitchFamily="34" charset="0"/>
              <a:buChar char="•"/>
            </a:pPr>
            <a:r>
              <a:rPr lang="en-US" sz="2000" b="1" dirty="0" smtClean="0"/>
              <a:t>History </a:t>
            </a:r>
            <a:r>
              <a:rPr lang="en-US" sz="2000" b="1" dirty="0"/>
              <a:t>of </a:t>
            </a:r>
            <a:r>
              <a:rPr lang="en-US" sz="2000" b="1" dirty="0" smtClean="0"/>
              <a:t>Extensions:  </a:t>
            </a:r>
            <a:r>
              <a:rPr lang="en-US" sz="2000" dirty="0"/>
              <a:t>Internet Explorer was the first major browser to support extensions, with the release of version 5 in 1999</a:t>
            </a:r>
            <a:r>
              <a:rPr lang="en-US" sz="2000" dirty="0" smtClean="0"/>
              <a:t>.</a:t>
            </a:r>
            <a:r>
              <a:rPr lang="en-US" sz="2000" dirty="0"/>
              <a:t> Firefox has supported extensions since its launch in 2004. Opera began supporting extensions in 2009, and both Google Chrome and Safari did so the following year. Microsoft Edge added extensions in 2016</a:t>
            </a:r>
            <a:r>
              <a:rPr lang="en-US" sz="2000" dirty="0" smtClean="0"/>
              <a:t>.</a:t>
            </a: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47" y="781389"/>
            <a:ext cx="1313646" cy="1313646"/>
          </a:xfrm>
          <a:prstGeom prst="rect">
            <a:avLst/>
          </a:prstGeom>
        </p:spPr>
      </p:pic>
      <p:sp>
        <p:nvSpPr>
          <p:cNvPr id="8" name="Oval 7"/>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6</a:t>
            </a:r>
            <a:endParaRPr lang="en-US" b="1" dirty="0"/>
          </a:p>
        </p:txBody>
      </p:sp>
    </p:spTree>
    <p:extLst>
      <p:ext uri="{BB962C8B-B14F-4D97-AF65-F5344CB8AC3E}">
        <p14:creationId xmlns:p14="http://schemas.microsoft.com/office/powerpoint/2010/main" val="2266729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smtClean="0"/>
              <a:t>Objective</a:t>
            </a:r>
            <a:endParaRPr lang="en-US" b="1" dirty="0"/>
          </a:p>
          <a:p>
            <a:pPr algn="r"/>
            <a:endParaRPr lang="en-US" dirty="0">
              <a:latin typeface="Arial Black" panose="020B0A04020102020204" pitchFamily="34" charset="0"/>
            </a:endParaRPr>
          </a:p>
        </p:txBody>
      </p:sp>
      <p:sp>
        <p:nvSpPr>
          <p:cNvPr id="4" name="Rectangle 3"/>
          <p:cNvSpPr/>
          <p:nvPr/>
        </p:nvSpPr>
        <p:spPr>
          <a:xfrm>
            <a:off x="450761" y="1674252"/>
            <a:ext cx="8229600" cy="1477328"/>
          </a:xfrm>
          <a:prstGeom prst="rect">
            <a:avLst/>
          </a:prstGeom>
          <a:noFill/>
        </p:spPr>
        <p:txBody>
          <a:bodyPr wrap="square" lIns="91440" tIns="45720" rIns="91440" bIns="45720">
            <a:spAutoFit/>
          </a:bodyPr>
          <a:lstStyle/>
          <a:p>
            <a:pPr algn="just">
              <a:lnSpc>
                <a:spcPct val="150000"/>
              </a:lnSpc>
              <a:buFont typeface="Wingdings" pitchFamily="2" charset="2"/>
              <a:buChar char="q"/>
            </a:pPr>
            <a:r>
              <a:rPr lang="en-US" sz="2000" dirty="0" smtClean="0"/>
              <a:t>  To design and develop a smart browser extension for web browsers.</a:t>
            </a:r>
          </a:p>
          <a:p>
            <a:pPr algn="just">
              <a:lnSpc>
                <a:spcPct val="150000"/>
              </a:lnSpc>
              <a:buFont typeface="Wingdings" pitchFamily="2" charset="2"/>
              <a:buChar char="q"/>
            </a:pPr>
            <a:r>
              <a:rPr lang="en-US" sz="2000" dirty="0" smtClean="0"/>
              <a:t>  To demonstrate several activities of extensions, such as, to-do list, demand tasks, statistics, favorites, time, weather, location, etc..</a:t>
            </a:r>
            <a:endParaRPr lang="en-US" sz="20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761" y="4301545"/>
            <a:ext cx="1803042" cy="1803042"/>
          </a:xfrm>
          <a:prstGeom prst="rect">
            <a:avLst/>
          </a:prstGeom>
        </p:spPr>
      </p:pic>
      <p:sp>
        <p:nvSpPr>
          <p:cNvPr id="7" name="Oval 6"/>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7</a:t>
            </a:r>
            <a:endParaRPr lang="en-US" b="1" dirty="0"/>
          </a:p>
        </p:txBody>
      </p:sp>
    </p:spTree>
    <p:extLst>
      <p:ext uri="{BB962C8B-B14F-4D97-AF65-F5344CB8AC3E}">
        <p14:creationId xmlns:p14="http://schemas.microsoft.com/office/powerpoint/2010/main" val="3467841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8"/>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746973"/>
            <a:ext cx="7920508" cy="583987"/>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b="1" dirty="0" smtClean="0"/>
              <a:t>Background study</a:t>
            </a:r>
            <a:endParaRPr lang="en-US" b="1" dirty="0"/>
          </a:p>
          <a:p>
            <a:pPr algn="r"/>
            <a:r>
              <a:rPr lang="en-US" b="1" dirty="0" smtClean="0"/>
              <a:t>  </a:t>
            </a:r>
            <a:endParaRPr lang="en-US" b="1" dirty="0">
              <a:latin typeface="Arial Black" panose="020B0A04020102020204" pitchFamily="34" charset="0"/>
            </a:endParaRPr>
          </a:p>
        </p:txBody>
      </p:sp>
      <p:sp>
        <p:nvSpPr>
          <p:cNvPr id="4" name="Rectangle 3"/>
          <p:cNvSpPr/>
          <p:nvPr/>
        </p:nvSpPr>
        <p:spPr>
          <a:xfrm>
            <a:off x="450761" y="1674252"/>
            <a:ext cx="8229600" cy="4247317"/>
          </a:xfrm>
          <a:prstGeom prst="rect">
            <a:avLst/>
          </a:prstGeom>
          <a:noFill/>
        </p:spPr>
        <p:txBody>
          <a:bodyPr wrap="square" lIns="91440" tIns="45720" rIns="91440" bIns="45720">
            <a:spAutoFit/>
          </a:bodyPr>
          <a:lstStyle/>
          <a:p>
            <a:pPr lvl="1">
              <a:lnSpc>
                <a:spcPct val="150000"/>
              </a:lnSpc>
            </a:pPr>
            <a:r>
              <a:rPr lang="en-US" sz="2000" dirty="0" smtClean="0"/>
              <a:t>We have done a study on several browsers and their extensions. The three most popular desktop browsers are Chrome,  Firefox and Microsoft Internet Explorer (in June 019). </a:t>
            </a:r>
          </a:p>
          <a:p>
            <a:pPr lvl="5">
              <a:lnSpc>
                <a:spcPct val="150000"/>
              </a:lnSpc>
            </a:pPr>
            <a:endParaRPr lang="en-US" sz="2000" dirty="0" smtClean="0"/>
          </a:p>
          <a:p>
            <a:pPr lvl="5">
              <a:lnSpc>
                <a:spcPct val="150000"/>
              </a:lnSpc>
            </a:pPr>
            <a:endParaRPr lang="en-US" sz="2000" dirty="0" smtClean="0"/>
          </a:p>
          <a:p>
            <a:pPr lvl="5">
              <a:lnSpc>
                <a:spcPct val="150000"/>
              </a:lnSpc>
            </a:pPr>
            <a:endParaRPr lang="en-US" sz="2000" dirty="0" smtClean="0"/>
          </a:p>
          <a:p>
            <a:pPr lvl="5">
              <a:lnSpc>
                <a:spcPct val="150000"/>
              </a:lnSpc>
            </a:pPr>
            <a:endParaRPr lang="en-US" sz="2000" dirty="0" smtClean="0"/>
          </a:p>
          <a:p>
            <a:pPr lvl="5">
              <a:lnSpc>
                <a:spcPct val="150000"/>
              </a:lnSpc>
            </a:pPr>
            <a:endParaRPr lang="en-US" sz="2000" dirty="0" smtClean="0"/>
          </a:p>
          <a:p>
            <a:pPr lvl="5">
              <a:lnSpc>
                <a:spcPct val="150000"/>
              </a:lnSpc>
            </a:pPr>
            <a:endParaRPr lang="en-US" sz="2000" dirty="0" smtClean="0"/>
          </a:p>
        </p:txBody>
      </p:sp>
      <p:graphicFrame>
        <p:nvGraphicFramePr>
          <p:cNvPr id="6" name="Chart 5"/>
          <p:cNvGraphicFramePr/>
          <p:nvPr/>
        </p:nvGraphicFramePr>
        <p:xfrm>
          <a:off x="548640" y="3336036"/>
          <a:ext cx="4645152" cy="2990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p:nvPr/>
        </p:nvGraphicFramePr>
        <p:xfrm>
          <a:off x="5145024" y="3255264"/>
          <a:ext cx="3803904" cy="2662174"/>
        </p:xfrm>
        <a:graphic>
          <a:graphicData uri="http://schemas.openxmlformats.org/drawingml/2006/chart">
            <c:chart xmlns:c="http://schemas.openxmlformats.org/drawingml/2006/chart" xmlns:r="http://schemas.openxmlformats.org/officeDocument/2006/relationships" r:id="rId3"/>
          </a:graphicData>
        </a:graphic>
      </p:graphicFrame>
      <p:sp>
        <p:nvSpPr>
          <p:cNvPr id="9" name="Oval 8"/>
          <p:cNvSpPr/>
          <p:nvPr/>
        </p:nvSpPr>
        <p:spPr>
          <a:xfrm>
            <a:off x="8522208" y="6327648"/>
            <a:ext cx="621792" cy="5303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8</a:t>
            </a:r>
            <a:endParaRPr lang="en-US" b="1" dirty="0"/>
          </a:p>
        </p:txBody>
      </p:sp>
    </p:spTree>
    <p:extLst>
      <p:ext uri="{BB962C8B-B14F-4D97-AF65-F5344CB8AC3E}">
        <p14:creationId xmlns:p14="http://schemas.microsoft.com/office/powerpoint/2010/main" val="3448956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761" y="575326"/>
            <a:ext cx="8229600" cy="927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605307" y="4893970"/>
            <a:ext cx="7920508" cy="157122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dirty="0">
                <a:solidFill>
                  <a:schemeClr val="tx1">
                    <a:lumMod val="75000"/>
                    <a:lumOff val="25000"/>
                  </a:schemeClr>
                </a:solidFill>
              </a:rPr>
              <a:t>System Design and Development </a:t>
            </a:r>
            <a:r>
              <a:rPr lang="en-US" sz="3600" b="1" dirty="0" smtClean="0">
                <a:solidFill>
                  <a:schemeClr val="tx1">
                    <a:lumMod val="75000"/>
                    <a:lumOff val="25000"/>
                  </a:schemeClr>
                </a:solidFill>
              </a:rPr>
              <a:t>  </a:t>
            </a:r>
            <a:endParaRPr lang="en-US" sz="3600" dirty="0">
              <a:solidFill>
                <a:schemeClr val="tx1">
                  <a:lumMod val="75000"/>
                  <a:lumOff val="25000"/>
                </a:schemeClr>
              </a:solidFill>
              <a:latin typeface="Arial Black" panose="020B0A04020102020204" pitchFamily="34" charset="0"/>
            </a:endParaRPr>
          </a:p>
        </p:txBody>
      </p:sp>
      <p:pic>
        <p:nvPicPr>
          <p:cNvPr id="6" name="Picture 5"/>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907767" y="1952578"/>
            <a:ext cx="3303100" cy="2709575"/>
          </a:xfrm>
          <a:prstGeom prst="rect">
            <a:avLst/>
          </a:prstGeom>
        </p:spPr>
      </p:pic>
    </p:spTree>
    <p:extLst>
      <p:ext uri="{BB962C8B-B14F-4D97-AF65-F5344CB8AC3E}">
        <p14:creationId xmlns:p14="http://schemas.microsoft.com/office/powerpoint/2010/main" val="2119952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327</TotalTime>
  <Words>558</Words>
  <Application>Microsoft Office PowerPoint</Application>
  <PresentationFormat>On-screen Show (4:3)</PresentationFormat>
  <Paragraphs>113</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Black</vt:lpstr>
      <vt:lpstr>Calibri</vt:lpstr>
      <vt:lpstr>Gill Sans MT</vt:lpstr>
      <vt:lpstr>Times New Roman</vt:lpstr>
      <vt:lpstr>Wingdings</vt:lpstr>
      <vt:lpstr>Wingdings 2</vt:lpstr>
      <vt:lpstr>Dividend</vt:lpstr>
      <vt:lpstr> SOFTWARE DEVELOPMENT PROJECT Based on the course CSE 300</vt:lpstr>
      <vt:lpstr>A Productive Browser Extension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PROJECT</dc:title>
  <dc:creator>ashik zaman</dc:creator>
  <cp:lastModifiedBy>ashik zaman</cp:lastModifiedBy>
  <cp:revision>54</cp:revision>
  <cp:lastPrinted>2019-08-03T07:04:06Z</cp:lastPrinted>
  <dcterms:created xsi:type="dcterms:W3CDTF">2019-07-31T10:35:50Z</dcterms:created>
  <dcterms:modified xsi:type="dcterms:W3CDTF">2019-08-03T07:15:15Z</dcterms:modified>
</cp:coreProperties>
</file>